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  <p:sldMasterId id="2147483654" r:id="rId2"/>
    <p:sldMasterId id="2147483655" r:id="rId3"/>
    <p:sldMasterId id="2147483656" r:id="rId4"/>
  </p:sldMasterIdLst>
  <p:notesMasterIdLst>
    <p:notesMasterId r:id="rId29"/>
  </p:notesMasterIdLst>
  <p:sldIdLst>
    <p:sldId id="256" r:id="rId5"/>
    <p:sldId id="290" r:id="rId6"/>
    <p:sldId id="283" r:id="rId7"/>
    <p:sldId id="263" r:id="rId8"/>
    <p:sldId id="264" r:id="rId9"/>
    <p:sldId id="262" r:id="rId10"/>
    <p:sldId id="265" r:id="rId11"/>
    <p:sldId id="266" r:id="rId12"/>
    <p:sldId id="284" r:id="rId13"/>
    <p:sldId id="282" r:id="rId14"/>
    <p:sldId id="285" r:id="rId15"/>
    <p:sldId id="268" r:id="rId16"/>
    <p:sldId id="279" r:id="rId17"/>
    <p:sldId id="260" r:id="rId18"/>
    <p:sldId id="289" r:id="rId19"/>
    <p:sldId id="278" r:id="rId20"/>
    <p:sldId id="277" r:id="rId21"/>
    <p:sldId id="271" r:id="rId22"/>
    <p:sldId id="286" r:id="rId23"/>
    <p:sldId id="287" r:id="rId24"/>
    <p:sldId id="280" r:id="rId25"/>
    <p:sldId id="281" r:id="rId26"/>
    <p:sldId id="288" r:id="rId27"/>
    <p:sldId id="276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NTR" pitchFamily="2" charset="0"/>
      <p:regular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9"/>
    <p:restoredTop sz="94694"/>
  </p:normalViewPr>
  <p:slideViewPr>
    <p:cSldViewPr snapToGrid="0" snapToObjects="1">
      <p:cViewPr>
        <p:scale>
          <a:sx n="179" d="100"/>
          <a:sy n="179" d="100"/>
        </p:scale>
        <p:origin x="-3248" y="-3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0F7510-4C0F-0D47-BC67-8593D8602563}" type="doc">
      <dgm:prSet loTypeId="urn:microsoft.com/office/officeart/2005/8/layout/radial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DEFDA9-5637-674D-BF27-92B94EAC5D64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Participatory Innovation</a:t>
          </a:r>
        </a:p>
      </dgm:t>
    </dgm:pt>
    <dgm:pt modelId="{4E6C1C0B-9D77-7743-9FE4-29E12A5FFD0D}" type="parTrans" cxnId="{D1D231A7-E5F9-F343-9234-E20CCA5EB35F}">
      <dgm:prSet/>
      <dgm:spPr/>
      <dgm:t>
        <a:bodyPr/>
        <a:lstStyle/>
        <a:p>
          <a:endParaRPr lang="en-US"/>
        </a:p>
      </dgm:t>
    </dgm:pt>
    <dgm:pt modelId="{62C12AAA-6DB7-1D4A-B720-7313EDE8F828}" type="sibTrans" cxnId="{D1D231A7-E5F9-F343-9234-E20CCA5EB35F}">
      <dgm:prSet/>
      <dgm:spPr/>
      <dgm:t>
        <a:bodyPr/>
        <a:lstStyle/>
        <a:p>
          <a:endParaRPr lang="en-US"/>
        </a:p>
      </dgm:t>
    </dgm:pt>
    <dgm:pt modelId="{F613EEA7-19B4-F844-BA10-C57BB13C534E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 lIns="0" rIns="0"/>
        <a:lstStyle/>
        <a:p>
          <a:r>
            <a:rPr lang="en-US" dirty="0"/>
            <a:t>Industry</a:t>
          </a:r>
        </a:p>
      </dgm:t>
    </dgm:pt>
    <dgm:pt modelId="{B1BBE2AC-CFDB-6E44-9B67-CE8A473A9C85}" type="parTrans" cxnId="{2AA742F5-CAF2-9C41-B48A-EEF11655274C}">
      <dgm:prSet/>
      <dgm:spPr/>
      <dgm:t>
        <a:bodyPr/>
        <a:lstStyle/>
        <a:p>
          <a:endParaRPr lang="en-US"/>
        </a:p>
      </dgm:t>
    </dgm:pt>
    <dgm:pt modelId="{B1956084-DEF3-5E42-91CB-28AE4B22AEB1}" type="sibTrans" cxnId="{2AA742F5-CAF2-9C41-B48A-EEF11655274C}">
      <dgm:prSet/>
      <dgm:spPr/>
      <dgm:t>
        <a:bodyPr/>
        <a:lstStyle/>
        <a:p>
          <a:endParaRPr lang="en-US"/>
        </a:p>
      </dgm:t>
    </dgm:pt>
    <dgm:pt modelId="{69D75B80-970C-9843-8C4A-3107DDF267BB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 lIns="0" rIns="0"/>
        <a:lstStyle/>
        <a:p>
          <a:r>
            <a:rPr lang="en-US" dirty="0"/>
            <a:t>Academia</a:t>
          </a:r>
        </a:p>
      </dgm:t>
    </dgm:pt>
    <dgm:pt modelId="{6826AF4F-007F-1E4E-B3AD-F4A3C390B78B}" type="parTrans" cxnId="{8DCB3F00-D19D-7F4C-B53F-1EDC739CFD89}">
      <dgm:prSet/>
      <dgm:spPr/>
      <dgm:t>
        <a:bodyPr/>
        <a:lstStyle/>
        <a:p>
          <a:endParaRPr lang="en-US"/>
        </a:p>
      </dgm:t>
    </dgm:pt>
    <dgm:pt modelId="{666CCC8A-026A-0B41-BC32-6FE23649E9C5}" type="sibTrans" cxnId="{8DCB3F00-D19D-7F4C-B53F-1EDC739CFD89}">
      <dgm:prSet/>
      <dgm:spPr/>
      <dgm:t>
        <a:bodyPr/>
        <a:lstStyle/>
        <a:p>
          <a:endParaRPr lang="en-US"/>
        </a:p>
      </dgm:t>
    </dgm:pt>
    <dgm:pt modelId="{28478BE7-1572-B449-9A17-AE8577F5AD7C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 lIns="0" rIns="0"/>
        <a:lstStyle/>
        <a:p>
          <a:r>
            <a:rPr lang="en-US" dirty="0"/>
            <a:t>Civil Society</a:t>
          </a:r>
        </a:p>
      </dgm:t>
    </dgm:pt>
    <dgm:pt modelId="{E6851D0F-D4DE-6442-9D9D-3E6F7D9C0C52}" type="parTrans" cxnId="{5EBDCC0A-9C27-C04A-8720-0B00ED25EFFE}">
      <dgm:prSet/>
      <dgm:spPr/>
      <dgm:t>
        <a:bodyPr/>
        <a:lstStyle/>
        <a:p>
          <a:endParaRPr lang="en-US"/>
        </a:p>
      </dgm:t>
    </dgm:pt>
    <dgm:pt modelId="{8C64B1D9-6379-7F4B-874D-B40CC052B4DB}" type="sibTrans" cxnId="{5EBDCC0A-9C27-C04A-8720-0B00ED25EFFE}">
      <dgm:prSet/>
      <dgm:spPr/>
      <dgm:t>
        <a:bodyPr/>
        <a:lstStyle/>
        <a:p>
          <a:endParaRPr lang="en-US"/>
        </a:p>
      </dgm:t>
    </dgm:pt>
    <dgm:pt modelId="{F654173B-7773-3A46-89DD-E2D537A000EF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 lIns="0" rIns="0"/>
        <a:lstStyle/>
        <a:p>
          <a:r>
            <a:rPr lang="en-US" dirty="0"/>
            <a:t>Government</a:t>
          </a:r>
        </a:p>
      </dgm:t>
    </dgm:pt>
    <dgm:pt modelId="{9F82F153-E3A1-CF4F-B569-3E3703519D33}" type="parTrans" cxnId="{C149120D-17E0-A947-A66D-4068BB0F269C}">
      <dgm:prSet/>
      <dgm:spPr/>
      <dgm:t>
        <a:bodyPr/>
        <a:lstStyle/>
        <a:p>
          <a:endParaRPr lang="en-US"/>
        </a:p>
      </dgm:t>
    </dgm:pt>
    <dgm:pt modelId="{2AD2C4E8-16C4-C04A-9232-82C83C490FF2}" type="sibTrans" cxnId="{C149120D-17E0-A947-A66D-4068BB0F269C}">
      <dgm:prSet/>
      <dgm:spPr/>
      <dgm:t>
        <a:bodyPr/>
        <a:lstStyle/>
        <a:p>
          <a:endParaRPr lang="en-US"/>
        </a:p>
      </dgm:t>
    </dgm:pt>
    <dgm:pt modelId="{20691F11-CA5D-134B-BE8A-76FC7CEB882A}" type="pres">
      <dgm:prSet presAssocID="{960F7510-4C0F-0D47-BC67-8593D860256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7940C98-B62E-7045-87B4-4A37A4056363}" type="pres">
      <dgm:prSet presAssocID="{A0DEFDA9-5637-674D-BF27-92B94EAC5D64}" presName="centerShape" presStyleLbl="node0" presStyleIdx="0" presStyleCnt="1" custScaleX="107187" custScaleY="107186"/>
      <dgm:spPr/>
    </dgm:pt>
    <dgm:pt modelId="{6BEB8CA8-3210-F543-89E1-9A79ED9DB6F7}" type="pres">
      <dgm:prSet presAssocID="{F613EEA7-19B4-F844-BA10-C57BB13C534E}" presName="node" presStyleLbl="node1" presStyleIdx="0" presStyleCnt="4" custScaleX="132645" custScaleY="132645">
        <dgm:presLayoutVars>
          <dgm:bulletEnabled val="1"/>
        </dgm:presLayoutVars>
      </dgm:prSet>
      <dgm:spPr/>
    </dgm:pt>
    <dgm:pt modelId="{C3428D81-BF58-9040-A54D-746F57DCED4A}" type="pres">
      <dgm:prSet presAssocID="{F613EEA7-19B4-F844-BA10-C57BB13C534E}" presName="dummy" presStyleCnt="0"/>
      <dgm:spPr/>
    </dgm:pt>
    <dgm:pt modelId="{266ECB88-3E92-E045-BD8C-CAE5A2BE5BB7}" type="pres">
      <dgm:prSet presAssocID="{B1956084-DEF3-5E42-91CB-28AE4B22AEB1}" presName="sibTrans" presStyleLbl="sibTrans2D1" presStyleIdx="0" presStyleCnt="4"/>
      <dgm:spPr/>
    </dgm:pt>
    <dgm:pt modelId="{DD2BF3F0-F345-AF45-93BB-C447ABA69DBA}" type="pres">
      <dgm:prSet presAssocID="{69D75B80-970C-9843-8C4A-3107DDF267BB}" presName="node" presStyleLbl="node1" presStyleIdx="1" presStyleCnt="4" custScaleX="132645" custScaleY="132645">
        <dgm:presLayoutVars>
          <dgm:bulletEnabled val="1"/>
        </dgm:presLayoutVars>
      </dgm:prSet>
      <dgm:spPr/>
    </dgm:pt>
    <dgm:pt modelId="{D3F58586-29BD-3545-80D4-2EAC95386FB2}" type="pres">
      <dgm:prSet presAssocID="{69D75B80-970C-9843-8C4A-3107DDF267BB}" presName="dummy" presStyleCnt="0"/>
      <dgm:spPr/>
    </dgm:pt>
    <dgm:pt modelId="{7F0BF2F5-3923-F44A-B9FB-58F38748977E}" type="pres">
      <dgm:prSet presAssocID="{666CCC8A-026A-0B41-BC32-6FE23649E9C5}" presName="sibTrans" presStyleLbl="sibTrans2D1" presStyleIdx="1" presStyleCnt="4"/>
      <dgm:spPr/>
    </dgm:pt>
    <dgm:pt modelId="{6CF462D6-227A-554E-BBDE-E77A4F5278BB}" type="pres">
      <dgm:prSet presAssocID="{28478BE7-1572-B449-9A17-AE8577F5AD7C}" presName="node" presStyleLbl="node1" presStyleIdx="2" presStyleCnt="4" custScaleX="132645" custScaleY="132645">
        <dgm:presLayoutVars>
          <dgm:bulletEnabled val="1"/>
        </dgm:presLayoutVars>
      </dgm:prSet>
      <dgm:spPr/>
    </dgm:pt>
    <dgm:pt modelId="{E0ADE35D-B126-2548-8035-5DE77C05B949}" type="pres">
      <dgm:prSet presAssocID="{28478BE7-1572-B449-9A17-AE8577F5AD7C}" presName="dummy" presStyleCnt="0"/>
      <dgm:spPr/>
    </dgm:pt>
    <dgm:pt modelId="{65E393AD-5B01-8B4D-B9D4-1D9580A6A774}" type="pres">
      <dgm:prSet presAssocID="{8C64B1D9-6379-7F4B-874D-B40CC052B4DB}" presName="sibTrans" presStyleLbl="sibTrans2D1" presStyleIdx="2" presStyleCnt="4"/>
      <dgm:spPr/>
    </dgm:pt>
    <dgm:pt modelId="{D3CE462C-7EA7-BF4C-917A-9CD5FD795F77}" type="pres">
      <dgm:prSet presAssocID="{F654173B-7773-3A46-89DD-E2D537A000EF}" presName="node" presStyleLbl="node1" presStyleIdx="3" presStyleCnt="4" custScaleX="132645" custScaleY="132645">
        <dgm:presLayoutVars>
          <dgm:bulletEnabled val="1"/>
        </dgm:presLayoutVars>
      </dgm:prSet>
      <dgm:spPr/>
    </dgm:pt>
    <dgm:pt modelId="{70681AC0-3FB7-424C-BB4C-81AC13438727}" type="pres">
      <dgm:prSet presAssocID="{F654173B-7773-3A46-89DD-E2D537A000EF}" presName="dummy" presStyleCnt="0"/>
      <dgm:spPr/>
    </dgm:pt>
    <dgm:pt modelId="{827BC890-B929-8740-8A30-8744390E430F}" type="pres">
      <dgm:prSet presAssocID="{2AD2C4E8-16C4-C04A-9232-82C83C490FF2}" presName="sibTrans" presStyleLbl="sibTrans2D1" presStyleIdx="3" presStyleCnt="4"/>
      <dgm:spPr/>
    </dgm:pt>
  </dgm:ptLst>
  <dgm:cxnLst>
    <dgm:cxn modelId="{8DCB3F00-D19D-7F4C-B53F-1EDC739CFD89}" srcId="{A0DEFDA9-5637-674D-BF27-92B94EAC5D64}" destId="{69D75B80-970C-9843-8C4A-3107DDF267BB}" srcOrd="1" destOrd="0" parTransId="{6826AF4F-007F-1E4E-B3AD-F4A3C390B78B}" sibTransId="{666CCC8A-026A-0B41-BC32-6FE23649E9C5}"/>
    <dgm:cxn modelId="{5EBDCC0A-9C27-C04A-8720-0B00ED25EFFE}" srcId="{A0DEFDA9-5637-674D-BF27-92B94EAC5D64}" destId="{28478BE7-1572-B449-9A17-AE8577F5AD7C}" srcOrd="2" destOrd="0" parTransId="{E6851D0F-D4DE-6442-9D9D-3E6F7D9C0C52}" sibTransId="{8C64B1D9-6379-7F4B-874D-B40CC052B4DB}"/>
    <dgm:cxn modelId="{C149120D-17E0-A947-A66D-4068BB0F269C}" srcId="{A0DEFDA9-5637-674D-BF27-92B94EAC5D64}" destId="{F654173B-7773-3A46-89DD-E2D537A000EF}" srcOrd="3" destOrd="0" parTransId="{9F82F153-E3A1-CF4F-B569-3E3703519D33}" sibTransId="{2AD2C4E8-16C4-C04A-9232-82C83C490FF2}"/>
    <dgm:cxn modelId="{4F167233-93AD-C445-88DB-9B1A6452A5EA}" type="presOf" srcId="{2AD2C4E8-16C4-C04A-9232-82C83C490FF2}" destId="{827BC890-B929-8740-8A30-8744390E430F}" srcOrd="0" destOrd="0" presId="urn:microsoft.com/office/officeart/2005/8/layout/radial6"/>
    <dgm:cxn modelId="{404FA83D-BFCA-5948-8593-4513F3FCA19F}" type="presOf" srcId="{F654173B-7773-3A46-89DD-E2D537A000EF}" destId="{D3CE462C-7EA7-BF4C-917A-9CD5FD795F77}" srcOrd="0" destOrd="0" presId="urn:microsoft.com/office/officeart/2005/8/layout/radial6"/>
    <dgm:cxn modelId="{81D8AB84-C12E-434E-889B-EE0EB1E6BC17}" type="presOf" srcId="{F613EEA7-19B4-F844-BA10-C57BB13C534E}" destId="{6BEB8CA8-3210-F543-89E1-9A79ED9DB6F7}" srcOrd="0" destOrd="0" presId="urn:microsoft.com/office/officeart/2005/8/layout/radial6"/>
    <dgm:cxn modelId="{4CA32B8D-AA31-744E-A567-7001D3E50AA9}" type="presOf" srcId="{8C64B1D9-6379-7F4B-874D-B40CC052B4DB}" destId="{65E393AD-5B01-8B4D-B9D4-1D9580A6A774}" srcOrd="0" destOrd="0" presId="urn:microsoft.com/office/officeart/2005/8/layout/radial6"/>
    <dgm:cxn modelId="{D1D231A7-E5F9-F343-9234-E20CCA5EB35F}" srcId="{960F7510-4C0F-0D47-BC67-8593D8602563}" destId="{A0DEFDA9-5637-674D-BF27-92B94EAC5D64}" srcOrd="0" destOrd="0" parTransId="{4E6C1C0B-9D77-7743-9FE4-29E12A5FFD0D}" sibTransId="{62C12AAA-6DB7-1D4A-B720-7313EDE8F828}"/>
    <dgm:cxn modelId="{F80990B6-7842-A54F-85AC-DDBB91E60954}" type="presOf" srcId="{69D75B80-970C-9843-8C4A-3107DDF267BB}" destId="{DD2BF3F0-F345-AF45-93BB-C447ABA69DBA}" srcOrd="0" destOrd="0" presId="urn:microsoft.com/office/officeart/2005/8/layout/radial6"/>
    <dgm:cxn modelId="{D5ADFFB7-7265-004C-8F56-35BB85672416}" type="presOf" srcId="{28478BE7-1572-B449-9A17-AE8577F5AD7C}" destId="{6CF462D6-227A-554E-BBDE-E77A4F5278BB}" srcOrd="0" destOrd="0" presId="urn:microsoft.com/office/officeart/2005/8/layout/radial6"/>
    <dgm:cxn modelId="{59E235C8-5923-9C41-BA32-36996C71C5DE}" type="presOf" srcId="{A0DEFDA9-5637-674D-BF27-92B94EAC5D64}" destId="{A7940C98-B62E-7045-87B4-4A37A4056363}" srcOrd="0" destOrd="0" presId="urn:microsoft.com/office/officeart/2005/8/layout/radial6"/>
    <dgm:cxn modelId="{EC2947CB-0095-0545-9D91-68A9EB14C8DC}" type="presOf" srcId="{B1956084-DEF3-5E42-91CB-28AE4B22AEB1}" destId="{266ECB88-3E92-E045-BD8C-CAE5A2BE5BB7}" srcOrd="0" destOrd="0" presId="urn:microsoft.com/office/officeart/2005/8/layout/radial6"/>
    <dgm:cxn modelId="{C4764DD1-0332-644D-AA02-1BD03F6FE0AF}" type="presOf" srcId="{960F7510-4C0F-0D47-BC67-8593D8602563}" destId="{20691F11-CA5D-134B-BE8A-76FC7CEB882A}" srcOrd="0" destOrd="0" presId="urn:microsoft.com/office/officeart/2005/8/layout/radial6"/>
    <dgm:cxn modelId="{2AA742F5-CAF2-9C41-B48A-EEF11655274C}" srcId="{A0DEFDA9-5637-674D-BF27-92B94EAC5D64}" destId="{F613EEA7-19B4-F844-BA10-C57BB13C534E}" srcOrd="0" destOrd="0" parTransId="{B1BBE2AC-CFDB-6E44-9B67-CE8A473A9C85}" sibTransId="{B1956084-DEF3-5E42-91CB-28AE4B22AEB1}"/>
    <dgm:cxn modelId="{4EFC31F8-2883-2843-8D15-5E961DA51BD7}" type="presOf" srcId="{666CCC8A-026A-0B41-BC32-6FE23649E9C5}" destId="{7F0BF2F5-3923-F44A-B9FB-58F38748977E}" srcOrd="0" destOrd="0" presId="urn:microsoft.com/office/officeart/2005/8/layout/radial6"/>
    <dgm:cxn modelId="{2DF9CE0D-88BB-E64B-BCE7-F3E42E2075A1}" type="presParOf" srcId="{20691F11-CA5D-134B-BE8A-76FC7CEB882A}" destId="{A7940C98-B62E-7045-87B4-4A37A4056363}" srcOrd="0" destOrd="0" presId="urn:microsoft.com/office/officeart/2005/8/layout/radial6"/>
    <dgm:cxn modelId="{A5046311-83A5-A145-9B20-825CEC4B8095}" type="presParOf" srcId="{20691F11-CA5D-134B-BE8A-76FC7CEB882A}" destId="{6BEB8CA8-3210-F543-89E1-9A79ED9DB6F7}" srcOrd="1" destOrd="0" presId="urn:microsoft.com/office/officeart/2005/8/layout/radial6"/>
    <dgm:cxn modelId="{919EE754-0FC8-C24C-B236-9AABA111065E}" type="presParOf" srcId="{20691F11-CA5D-134B-BE8A-76FC7CEB882A}" destId="{C3428D81-BF58-9040-A54D-746F57DCED4A}" srcOrd="2" destOrd="0" presId="urn:microsoft.com/office/officeart/2005/8/layout/radial6"/>
    <dgm:cxn modelId="{20AFAA4F-D53F-0742-8536-68EC0FFBB9B6}" type="presParOf" srcId="{20691F11-CA5D-134B-BE8A-76FC7CEB882A}" destId="{266ECB88-3E92-E045-BD8C-CAE5A2BE5BB7}" srcOrd="3" destOrd="0" presId="urn:microsoft.com/office/officeart/2005/8/layout/radial6"/>
    <dgm:cxn modelId="{9BA68839-7770-6B45-AFDB-6FBDFEB43140}" type="presParOf" srcId="{20691F11-CA5D-134B-BE8A-76FC7CEB882A}" destId="{DD2BF3F0-F345-AF45-93BB-C447ABA69DBA}" srcOrd="4" destOrd="0" presId="urn:microsoft.com/office/officeart/2005/8/layout/radial6"/>
    <dgm:cxn modelId="{E422E769-74F1-DC40-A77E-FECA65214B66}" type="presParOf" srcId="{20691F11-CA5D-134B-BE8A-76FC7CEB882A}" destId="{D3F58586-29BD-3545-80D4-2EAC95386FB2}" srcOrd="5" destOrd="0" presId="urn:microsoft.com/office/officeart/2005/8/layout/radial6"/>
    <dgm:cxn modelId="{D2FC52A7-E4FE-2F43-8AA2-BBBAF4C959B8}" type="presParOf" srcId="{20691F11-CA5D-134B-BE8A-76FC7CEB882A}" destId="{7F0BF2F5-3923-F44A-B9FB-58F38748977E}" srcOrd="6" destOrd="0" presId="urn:microsoft.com/office/officeart/2005/8/layout/radial6"/>
    <dgm:cxn modelId="{05F75CE2-903F-1D43-8AC7-6A3C9C76AF1A}" type="presParOf" srcId="{20691F11-CA5D-134B-BE8A-76FC7CEB882A}" destId="{6CF462D6-227A-554E-BBDE-E77A4F5278BB}" srcOrd="7" destOrd="0" presId="urn:microsoft.com/office/officeart/2005/8/layout/radial6"/>
    <dgm:cxn modelId="{5D94D781-6342-9F43-A38D-8516E53BFC1B}" type="presParOf" srcId="{20691F11-CA5D-134B-BE8A-76FC7CEB882A}" destId="{E0ADE35D-B126-2548-8035-5DE77C05B949}" srcOrd="8" destOrd="0" presId="urn:microsoft.com/office/officeart/2005/8/layout/radial6"/>
    <dgm:cxn modelId="{C7C9E9A7-9C1C-4B42-9444-587AD72EF801}" type="presParOf" srcId="{20691F11-CA5D-134B-BE8A-76FC7CEB882A}" destId="{65E393AD-5B01-8B4D-B9D4-1D9580A6A774}" srcOrd="9" destOrd="0" presId="urn:microsoft.com/office/officeart/2005/8/layout/radial6"/>
    <dgm:cxn modelId="{1BBAC8E5-9CD5-0F40-9CB2-4EA1B352F541}" type="presParOf" srcId="{20691F11-CA5D-134B-BE8A-76FC7CEB882A}" destId="{D3CE462C-7EA7-BF4C-917A-9CD5FD795F77}" srcOrd="10" destOrd="0" presId="urn:microsoft.com/office/officeart/2005/8/layout/radial6"/>
    <dgm:cxn modelId="{B0933693-799D-424D-BC42-1D571A156D08}" type="presParOf" srcId="{20691F11-CA5D-134B-BE8A-76FC7CEB882A}" destId="{70681AC0-3FB7-424C-BB4C-81AC13438727}" srcOrd="11" destOrd="0" presId="urn:microsoft.com/office/officeart/2005/8/layout/radial6"/>
    <dgm:cxn modelId="{61556C8F-A459-C24B-BD67-3EB13268CAD5}" type="presParOf" srcId="{20691F11-CA5D-134B-BE8A-76FC7CEB882A}" destId="{827BC890-B929-8740-8A30-8744390E430F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5B3D55-64EA-404A-8AC1-21807E2A52FE}" type="doc">
      <dgm:prSet loTypeId="urn:microsoft.com/office/officeart/2005/8/layout/funne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05FD0C-40A9-B54E-879E-C9A568397BD8}">
      <dgm:prSet phldrT="[Text]"/>
      <dgm:spPr/>
      <dgm:t>
        <a:bodyPr/>
        <a:lstStyle/>
        <a:p>
          <a:r>
            <a:rPr lang="en-US" dirty="0"/>
            <a:t>External and internal constraints, options, changes</a:t>
          </a:r>
        </a:p>
      </dgm:t>
    </dgm:pt>
    <dgm:pt modelId="{C0E3547E-1C56-2E42-ACAF-F25F9A7BC1C3}" type="parTrans" cxnId="{FCC3FBB1-F376-F548-99FD-F57A3C2EC388}">
      <dgm:prSet/>
      <dgm:spPr/>
      <dgm:t>
        <a:bodyPr/>
        <a:lstStyle/>
        <a:p>
          <a:endParaRPr lang="en-US"/>
        </a:p>
      </dgm:t>
    </dgm:pt>
    <dgm:pt modelId="{5B5B5657-CDF5-034F-8437-534200377BF1}" type="sibTrans" cxnId="{FCC3FBB1-F376-F548-99FD-F57A3C2EC388}">
      <dgm:prSet/>
      <dgm:spPr/>
      <dgm:t>
        <a:bodyPr/>
        <a:lstStyle/>
        <a:p>
          <a:endParaRPr lang="en-US"/>
        </a:p>
      </dgm:t>
    </dgm:pt>
    <dgm:pt modelId="{A3A9A319-0F20-194C-A920-9F479E01CFE4}">
      <dgm:prSet phldrT="[Text]"/>
      <dgm:spPr/>
      <dgm:t>
        <a:bodyPr/>
        <a:lstStyle/>
        <a:p>
          <a:r>
            <a:rPr lang="en-US" dirty="0"/>
            <a:t>City needs and strategy</a:t>
          </a:r>
        </a:p>
      </dgm:t>
    </dgm:pt>
    <dgm:pt modelId="{CCEB8FC0-5400-7F4A-A9C7-D8DCC8EE1694}" type="parTrans" cxnId="{74C96438-CD2B-A842-841F-E29B1D7CFF36}">
      <dgm:prSet/>
      <dgm:spPr/>
      <dgm:t>
        <a:bodyPr/>
        <a:lstStyle/>
        <a:p>
          <a:endParaRPr lang="en-US"/>
        </a:p>
      </dgm:t>
    </dgm:pt>
    <dgm:pt modelId="{8ABFC239-5466-E34B-B454-F1C80CE44C48}" type="sibTrans" cxnId="{74C96438-CD2B-A842-841F-E29B1D7CFF36}">
      <dgm:prSet/>
      <dgm:spPr/>
      <dgm:t>
        <a:bodyPr/>
        <a:lstStyle/>
        <a:p>
          <a:endParaRPr lang="en-US"/>
        </a:p>
      </dgm:t>
    </dgm:pt>
    <dgm:pt modelId="{390BF74F-8A90-6E44-900F-624C8F65B510}">
      <dgm:prSet phldrT="[Text]"/>
      <dgm:spPr/>
      <dgm:t>
        <a:bodyPr/>
        <a:lstStyle/>
        <a:p>
          <a:r>
            <a:rPr lang="en-US" dirty="0"/>
            <a:t>Technological constraints and opportunities</a:t>
          </a:r>
        </a:p>
      </dgm:t>
    </dgm:pt>
    <dgm:pt modelId="{8E26CD75-F157-8E46-9B3C-F8532E535D33}" type="parTrans" cxnId="{C586BCA8-4FEA-8C49-A048-FE69912D9FCB}">
      <dgm:prSet/>
      <dgm:spPr/>
      <dgm:t>
        <a:bodyPr/>
        <a:lstStyle/>
        <a:p>
          <a:endParaRPr lang="en-US"/>
        </a:p>
      </dgm:t>
    </dgm:pt>
    <dgm:pt modelId="{CA03FB9A-C1EA-C24A-BDA0-864A4EA422B2}" type="sibTrans" cxnId="{C586BCA8-4FEA-8C49-A048-FE69912D9FCB}">
      <dgm:prSet/>
      <dgm:spPr/>
      <dgm:t>
        <a:bodyPr/>
        <a:lstStyle/>
        <a:p>
          <a:endParaRPr lang="en-US"/>
        </a:p>
      </dgm:t>
    </dgm:pt>
    <dgm:pt modelId="{3771D627-3B58-0D4E-A7CC-F2D0E1476D14}">
      <dgm:prSet phldrT="[Text]"/>
      <dgm:spPr/>
      <dgm:t>
        <a:bodyPr/>
        <a:lstStyle/>
        <a:p>
          <a:r>
            <a:rPr lang="en-US" dirty="0"/>
            <a:t>City Evolution, City Systems Evolution</a:t>
          </a:r>
        </a:p>
      </dgm:t>
    </dgm:pt>
    <dgm:pt modelId="{375E7B2A-0AA1-6548-A0C0-1E7A71601ABA}" type="parTrans" cxnId="{EF5D5104-2B33-4E49-8B92-B2D68FCDED6A}">
      <dgm:prSet/>
      <dgm:spPr/>
      <dgm:t>
        <a:bodyPr/>
        <a:lstStyle/>
        <a:p>
          <a:endParaRPr lang="en-US"/>
        </a:p>
      </dgm:t>
    </dgm:pt>
    <dgm:pt modelId="{93E30AC9-80D3-F047-B5D6-97324F5F758D}" type="sibTrans" cxnId="{EF5D5104-2B33-4E49-8B92-B2D68FCDED6A}">
      <dgm:prSet/>
      <dgm:spPr/>
      <dgm:t>
        <a:bodyPr/>
        <a:lstStyle/>
        <a:p>
          <a:endParaRPr lang="en-US"/>
        </a:p>
      </dgm:t>
    </dgm:pt>
    <dgm:pt modelId="{0A044B8B-2F14-D14C-8820-F69E1AB547D7}" type="pres">
      <dgm:prSet presAssocID="{8E5B3D55-64EA-404A-8AC1-21807E2A52FE}" presName="Name0" presStyleCnt="0">
        <dgm:presLayoutVars>
          <dgm:chMax val="4"/>
          <dgm:resizeHandles val="exact"/>
        </dgm:presLayoutVars>
      </dgm:prSet>
      <dgm:spPr/>
    </dgm:pt>
    <dgm:pt modelId="{28606386-6832-614B-8957-002C26767EA8}" type="pres">
      <dgm:prSet presAssocID="{8E5B3D55-64EA-404A-8AC1-21807E2A52FE}" presName="ellipse" presStyleLbl="trBgShp" presStyleIdx="0" presStyleCnt="1"/>
      <dgm:spPr/>
    </dgm:pt>
    <dgm:pt modelId="{6CCC4E71-73B0-4D4D-8BD2-A602B344428A}" type="pres">
      <dgm:prSet presAssocID="{8E5B3D55-64EA-404A-8AC1-21807E2A52FE}" presName="arrow1" presStyleLbl="fgShp" presStyleIdx="0" presStyleCnt="1"/>
      <dgm:spPr/>
    </dgm:pt>
    <dgm:pt modelId="{C99BDA9C-9304-C74F-93BE-CE41650D740D}" type="pres">
      <dgm:prSet presAssocID="{8E5B3D55-64EA-404A-8AC1-21807E2A52FE}" presName="rectangle" presStyleLbl="revTx" presStyleIdx="0" presStyleCnt="1" custScaleX="126282" custScaleY="77225" custLinFactNeighborY="-9666">
        <dgm:presLayoutVars>
          <dgm:bulletEnabled val="1"/>
        </dgm:presLayoutVars>
      </dgm:prSet>
      <dgm:spPr/>
    </dgm:pt>
    <dgm:pt modelId="{42873A43-4A48-D946-8E6C-61F6277161B6}" type="pres">
      <dgm:prSet presAssocID="{A3A9A319-0F20-194C-A920-9F479E01CFE4}" presName="item1" presStyleLbl="node1" presStyleIdx="0" presStyleCnt="3">
        <dgm:presLayoutVars>
          <dgm:bulletEnabled val="1"/>
        </dgm:presLayoutVars>
      </dgm:prSet>
      <dgm:spPr/>
    </dgm:pt>
    <dgm:pt modelId="{1A25CB2A-639A-F140-B5CE-45D47A6EEFE0}" type="pres">
      <dgm:prSet presAssocID="{390BF74F-8A90-6E44-900F-624C8F65B510}" presName="item2" presStyleLbl="node1" presStyleIdx="1" presStyleCnt="3">
        <dgm:presLayoutVars>
          <dgm:bulletEnabled val="1"/>
        </dgm:presLayoutVars>
      </dgm:prSet>
      <dgm:spPr/>
    </dgm:pt>
    <dgm:pt modelId="{7BDF2DAB-A284-9F4C-B12B-31C851C070AB}" type="pres">
      <dgm:prSet presAssocID="{3771D627-3B58-0D4E-A7CC-F2D0E1476D14}" presName="item3" presStyleLbl="node1" presStyleIdx="2" presStyleCnt="3">
        <dgm:presLayoutVars>
          <dgm:bulletEnabled val="1"/>
        </dgm:presLayoutVars>
      </dgm:prSet>
      <dgm:spPr/>
    </dgm:pt>
    <dgm:pt modelId="{8DCD8ED4-9BC4-A845-88C1-EC60F68BE808}" type="pres">
      <dgm:prSet presAssocID="{8E5B3D55-64EA-404A-8AC1-21807E2A52FE}" presName="funnel" presStyleLbl="trAlignAcc1" presStyleIdx="0" presStyleCnt="1"/>
      <dgm:spPr>
        <a:solidFill>
          <a:schemeClr val="lt1">
            <a:hueOff val="0"/>
            <a:satOff val="0"/>
            <a:lumOff val="0"/>
            <a:alpha val="33000"/>
          </a:schemeClr>
        </a:solidFill>
      </dgm:spPr>
    </dgm:pt>
  </dgm:ptLst>
  <dgm:cxnLst>
    <dgm:cxn modelId="{EF5D5104-2B33-4E49-8B92-B2D68FCDED6A}" srcId="{8E5B3D55-64EA-404A-8AC1-21807E2A52FE}" destId="{3771D627-3B58-0D4E-A7CC-F2D0E1476D14}" srcOrd="3" destOrd="0" parTransId="{375E7B2A-0AA1-6548-A0C0-1E7A71601ABA}" sibTransId="{93E30AC9-80D3-F047-B5D6-97324F5F758D}"/>
    <dgm:cxn modelId="{37DB0A0C-4590-D642-AFCD-171CEBD40456}" type="presOf" srcId="{390BF74F-8A90-6E44-900F-624C8F65B510}" destId="{42873A43-4A48-D946-8E6C-61F6277161B6}" srcOrd="0" destOrd="0" presId="urn:microsoft.com/office/officeart/2005/8/layout/funnel1"/>
    <dgm:cxn modelId="{E04B4C19-CD74-1842-A4A5-13EE15677BBA}" type="presOf" srcId="{3771D627-3B58-0D4E-A7CC-F2D0E1476D14}" destId="{C99BDA9C-9304-C74F-93BE-CE41650D740D}" srcOrd="0" destOrd="0" presId="urn:microsoft.com/office/officeart/2005/8/layout/funnel1"/>
    <dgm:cxn modelId="{74C96438-CD2B-A842-841F-E29B1D7CFF36}" srcId="{8E5B3D55-64EA-404A-8AC1-21807E2A52FE}" destId="{A3A9A319-0F20-194C-A920-9F479E01CFE4}" srcOrd="1" destOrd="0" parTransId="{CCEB8FC0-5400-7F4A-A9C7-D8DCC8EE1694}" sibTransId="{8ABFC239-5466-E34B-B454-F1C80CE44C48}"/>
    <dgm:cxn modelId="{E55B3055-C85D-C940-8E12-9227E11FB737}" type="presOf" srcId="{6105FD0C-40A9-B54E-879E-C9A568397BD8}" destId="{7BDF2DAB-A284-9F4C-B12B-31C851C070AB}" srcOrd="0" destOrd="0" presId="urn:microsoft.com/office/officeart/2005/8/layout/funnel1"/>
    <dgm:cxn modelId="{C586BCA8-4FEA-8C49-A048-FE69912D9FCB}" srcId="{8E5B3D55-64EA-404A-8AC1-21807E2A52FE}" destId="{390BF74F-8A90-6E44-900F-624C8F65B510}" srcOrd="2" destOrd="0" parTransId="{8E26CD75-F157-8E46-9B3C-F8532E535D33}" sibTransId="{CA03FB9A-C1EA-C24A-BDA0-864A4EA422B2}"/>
    <dgm:cxn modelId="{8ABB8CB0-B284-D849-9162-3793AE15B606}" type="presOf" srcId="{8E5B3D55-64EA-404A-8AC1-21807E2A52FE}" destId="{0A044B8B-2F14-D14C-8820-F69E1AB547D7}" srcOrd="0" destOrd="0" presId="urn:microsoft.com/office/officeart/2005/8/layout/funnel1"/>
    <dgm:cxn modelId="{FCC3FBB1-F376-F548-99FD-F57A3C2EC388}" srcId="{8E5B3D55-64EA-404A-8AC1-21807E2A52FE}" destId="{6105FD0C-40A9-B54E-879E-C9A568397BD8}" srcOrd="0" destOrd="0" parTransId="{C0E3547E-1C56-2E42-ACAF-F25F9A7BC1C3}" sibTransId="{5B5B5657-CDF5-034F-8437-534200377BF1}"/>
    <dgm:cxn modelId="{666DBAD6-2232-414E-9B40-17C3EFC0A3B1}" type="presOf" srcId="{A3A9A319-0F20-194C-A920-9F479E01CFE4}" destId="{1A25CB2A-639A-F140-B5CE-45D47A6EEFE0}" srcOrd="0" destOrd="0" presId="urn:microsoft.com/office/officeart/2005/8/layout/funnel1"/>
    <dgm:cxn modelId="{ACE63CBC-1CA9-7A41-A542-3C1F8B30E53E}" type="presParOf" srcId="{0A044B8B-2F14-D14C-8820-F69E1AB547D7}" destId="{28606386-6832-614B-8957-002C26767EA8}" srcOrd="0" destOrd="0" presId="urn:microsoft.com/office/officeart/2005/8/layout/funnel1"/>
    <dgm:cxn modelId="{84278D38-E5AF-D849-9ED9-F77F03E26CB3}" type="presParOf" srcId="{0A044B8B-2F14-D14C-8820-F69E1AB547D7}" destId="{6CCC4E71-73B0-4D4D-8BD2-A602B344428A}" srcOrd="1" destOrd="0" presId="urn:microsoft.com/office/officeart/2005/8/layout/funnel1"/>
    <dgm:cxn modelId="{EDFF64CA-D888-9F43-BBF4-B43CC3C61FA6}" type="presParOf" srcId="{0A044B8B-2F14-D14C-8820-F69E1AB547D7}" destId="{C99BDA9C-9304-C74F-93BE-CE41650D740D}" srcOrd="2" destOrd="0" presId="urn:microsoft.com/office/officeart/2005/8/layout/funnel1"/>
    <dgm:cxn modelId="{8A758A94-2183-D549-BB8A-89FF130278B5}" type="presParOf" srcId="{0A044B8B-2F14-D14C-8820-F69E1AB547D7}" destId="{42873A43-4A48-D946-8E6C-61F6277161B6}" srcOrd="3" destOrd="0" presId="urn:microsoft.com/office/officeart/2005/8/layout/funnel1"/>
    <dgm:cxn modelId="{031344A2-8EB6-5A46-929E-295E413EB8CC}" type="presParOf" srcId="{0A044B8B-2F14-D14C-8820-F69E1AB547D7}" destId="{1A25CB2A-639A-F140-B5CE-45D47A6EEFE0}" srcOrd="4" destOrd="0" presId="urn:microsoft.com/office/officeart/2005/8/layout/funnel1"/>
    <dgm:cxn modelId="{ECDCB35F-CC82-DF4F-8117-A109B2BF3984}" type="presParOf" srcId="{0A044B8B-2F14-D14C-8820-F69E1AB547D7}" destId="{7BDF2DAB-A284-9F4C-B12B-31C851C070AB}" srcOrd="5" destOrd="0" presId="urn:microsoft.com/office/officeart/2005/8/layout/funnel1"/>
    <dgm:cxn modelId="{8E67456E-01FC-6740-9BC8-341D00AAB661}" type="presParOf" srcId="{0A044B8B-2F14-D14C-8820-F69E1AB547D7}" destId="{8DCD8ED4-9BC4-A845-88C1-EC60F68BE80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BC890-B929-8740-8A30-8744390E430F}">
      <dsp:nvSpPr>
        <dsp:cNvPr id="0" name=""/>
        <dsp:cNvSpPr/>
      </dsp:nvSpPr>
      <dsp:spPr>
        <a:xfrm>
          <a:off x="572319" y="430637"/>
          <a:ext cx="2881601" cy="2881601"/>
        </a:xfrm>
        <a:prstGeom prst="blockArc">
          <a:avLst>
            <a:gd name="adj1" fmla="val 10800000"/>
            <a:gd name="adj2" fmla="val 16200000"/>
            <a:gd name="adj3" fmla="val 4635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E393AD-5B01-8B4D-B9D4-1D9580A6A774}">
      <dsp:nvSpPr>
        <dsp:cNvPr id="0" name=""/>
        <dsp:cNvSpPr/>
      </dsp:nvSpPr>
      <dsp:spPr>
        <a:xfrm>
          <a:off x="572319" y="430637"/>
          <a:ext cx="2881601" cy="2881601"/>
        </a:xfrm>
        <a:prstGeom prst="blockArc">
          <a:avLst>
            <a:gd name="adj1" fmla="val 5400000"/>
            <a:gd name="adj2" fmla="val 10800000"/>
            <a:gd name="adj3" fmla="val 4635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0BF2F5-3923-F44A-B9FB-58F38748977E}">
      <dsp:nvSpPr>
        <dsp:cNvPr id="0" name=""/>
        <dsp:cNvSpPr/>
      </dsp:nvSpPr>
      <dsp:spPr>
        <a:xfrm>
          <a:off x="572319" y="430637"/>
          <a:ext cx="2881601" cy="2881601"/>
        </a:xfrm>
        <a:prstGeom prst="blockArc">
          <a:avLst>
            <a:gd name="adj1" fmla="val 0"/>
            <a:gd name="adj2" fmla="val 5400000"/>
            <a:gd name="adj3" fmla="val 4635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6ECB88-3E92-E045-BD8C-CAE5A2BE5BB7}">
      <dsp:nvSpPr>
        <dsp:cNvPr id="0" name=""/>
        <dsp:cNvSpPr/>
      </dsp:nvSpPr>
      <dsp:spPr>
        <a:xfrm>
          <a:off x="572319" y="430637"/>
          <a:ext cx="2881601" cy="2881601"/>
        </a:xfrm>
        <a:prstGeom prst="blockArc">
          <a:avLst>
            <a:gd name="adj1" fmla="val 16200000"/>
            <a:gd name="adj2" fmla="val 0"/>
            <a:gd name="adj3" fmla="val 4635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940C98-B62E-7045-87B4-4A37A4056363}">
      <dsp:nvSpPr>
        <dsp:cNvPr id="0" name=""/>
        <dsp:cNvSpPr/>
      </dsp:nvSpPr>
      <dsp:spPr>
        <a:xfrm>
          <a:off x="1302983" y="1161308"/>
          <a:ext cx="1420272" cy="1420259"/>
        </a:xfrm>
        <a:prstGeom prst="ellipse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Participatory Innovation</a:t>
          </a:r>
        </a:p>
      </dsp:txBody>
      <dsp:txXfrm>
        <a:off x="1510977" y="1369300"/>
        <a:ext cx="1004284" cy="1004275"/>
      </dsp:txXfrm>
    </dsp:sp>
    <dsp:sp modelId="{6BEB8CA8-3210-F543-89E1-9A79ED9DB6F7}">
      <dsp:nvSpPr>
        <dsp:cNvPr id="0" name=""/>
        <dsp:cNvSpPr/>
      </dsp:nvSpPr>
      <dsp:spPr>
        <a:xfrm>
          <a:off x="1397959" y="-151131"/>
          <a:ext cx="1230321" cy="1230321"/>
        </a:xfrm>
        <a:prstGeom prst="ellipse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Industry</a:t>
          </a:r>
        </a:p>
      </dsp:txBody>
      <dsp:txXfrm>
        <a:off x="1578135" y="29045"/>
        <a:ext cx="869969" cy="869969"/>
      </dsp:txXfrm>
    </dsp:sp>
    <dsp:sp modelId="{DD2BF3F0-F345-AF45-93BB-C447ABA69DBA}">
      <dsp:nvSpPr>
        <dsp:cNvPr id="0" name=""/>
        <dsp:cNvSpPr/>
      </dsp:nvSpPr>
      <dsp:spPr>
        <a:xfrm>
          <a:off x="2805369" y="1256277"/>
          <a:ext cx="1230321" cy="1230321"/>
        </a:xfrm>
        <a:prstGeom prst="ellipse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Academia</a:t>
          </a:r>
        </a:p>
      </dsp:txBody>
      <dsp:txXfrm>
        <a:off x="2985545" y="1436453"/>
        <a:ext cx="869969" cy="869969"/>
      </dsp:txXfrm>
    </dsp:sp>
    <dsp:sp modelId="{6CF462D6-227A-554E-BBDE-E77A4F5278BB}">
      <dsp:nvSpPr>
        <dsp:cNvPr id="0" name=""/>
        <dsp:cNvSpPr/>
      </dsp:nvSpPr>
      <dsp:spPr>
        <a:xfrm>
          <a:off x="1397959" y="2663687"/>
          <a:ext cx="1230321" cy="1230321"/>
        </a:xfrm>
        <a:prstGeom prst="ellipse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Civil Society</a:t>
          </a:r>
        </a:p>
      </dsp:txBody>
      <dsp:txXfrm>
        <a:off x="1578135" y="2843863"/>
        <a:ext cx="869969" cy="869969"/>
      </dsp:txXfrm>
    </dsp:sp>
    <dsp:sp modelId="{D3CE462C-7EA7-BF4C-917A-9CD5FD795F77}">
      <dsp:nvSpPr>
        <dsp:cNvPr id="0" name=""/>
        <dsp:cNvSpPr/>
      </dsp:nvSpPr>
      <dsp:spPr>
        <a:xfrm>
          <a:off x="-9450" y="1256277"/>
          <a:ext cx="1230321" cy="1230321"/>
        </a:xfrm>
        <a:prstGeom prst="ellipse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Government</a:t>
          </a:r>
        </a:p>
      </dsp:txBody>
      <dsp:txXfrm>
        <a:off x="170726" y="1436453"/>
        <a:ext cx="869969" cy="8699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606386-6832-614B-8957-002C26767EA8}">
      <dsp:nvSpPr>
        <dsp:cNvPr id="0" name=""/>
        <dsp:cNvSpPr/>
      </dsp:nvSpPr>
      <dsp:spPr>
        <a:xfrm>
          <a:off x="2266639" y="234465"/>
          <a:ext cx="3684895" cy="127971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CC4E71-73B0-4D4D-8BD2-A602B344428A}">
      <dsp:nvSpPr>
        <dsp:cNvPr id="0" name=""/>
        <dsp:cNvSpPr/>
      </dsp:nvSpPr>
      <dsp:spPr>
        <a:xfrm>
          <a:off x="3757736" y="3368055"/>
          <a:ext cx="714127" cy="457041"/>
        </a:xfrm>
        <a:prstGeom prst="down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99BDA9C-9304-C74F-93BE-CE41650D740D}">
      <dsp:nvSpPr>
        <dsp:cNvPr id="0" name=""/>
        <dsp:cNvSpPr/>
      </dsp:nvSpPr>
      <dsp:spPr>
        <a:xfrm>
          <a:off x="1950446" y="3748440"/>
          <a:ext cx="4328706" cy="661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City Evolution, City Systems Evolution</a:t>
          </a:r>
        </a:p>
      </dsp:txBody>
      <dsp:txXfrm>
        <a:off x="1950446" y="3748440"/>
        <a:ext cx="4328706" cy="661781"/>
      </dsp:txXfrm>
    </dsp:sp>
    <dsp:sp modelId="{42873A43-4A48-D946-8E6C-61F6277161B6}">
      <dsp:nvSpPr>
        <dsp:cNvPr id="0" name=""/>
        <dsp:cNvSpPr/>
      </dsp:nvSpPr>
      <dsp:spPr>
        <a:xfrm>
          <a:off x="3606341" y="1613016"/>
          <a:ext cx="1285428" cy="128542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Technological constraints and opportunities</a:t>
          </a:r>
        </a:p>
      </dsp:txBody>
      <dsp:txXfrm>
        <a:off x="3794588" y="1801263"/>
        <a:ext cx="908934" cy="908934"/>
      </dsp:txXfrm>
    </dsp:sp>
    <dsp:sp modelId="{1A25CB2A-639A-F140-B5CE-45D47A6EEFE0}">
      <dsp:nvSpPr>
        <dsp:cNvPr id="0" name=""/>
        <dsp:cNvSpPr/>
      </dsp:nvSpPr>
      <dsp:spPr>
        <a:xfrm>
          <a:off x="2686545" y="648659"/>
          <a:ext cx="1285428" cy="128542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City needs and strategy</a:t>
          </a:r>
        </a:p>
      </dsp:txBody>
      <dsp:txXfrm>
        <a:off x="2874792" y="836906"/>
        <a:ext cx="908934" cy="908934"/>
      </dsp:txXfrm>
    </dsp:sp>
    <dsp:sp modelId="{7BDF2DAB-A284-9F4C-B12B-31C851C070AB}">
      <dsp:nvSpPr>
        <dsp:cNvPr id="0" name=""/>
        <dsp:cNvSpPr/>
      </dsp:nvSpPr>
      <dsp:spPr>
        <a:xfrm>
          <a:off x="4000539" y="337871"/>
          <a:ext cx="1285428" cy="128542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External and internal constraints, options, changes</a:t>
          </a:r>
        </a:p>
      </dsp:txBody>
      <dsp:txXfrm>
        <a:off x="4188786" y="526118"/>
        <a:ext cx="908934" cy="908934"/>
      </dsp:txXfrm>
    </dsp:sp>
    <dsp:sp modelId="{8DCD8ED4-9BC4-A845-88C1-EC60F68BE808}">
      <dsp:nvSpPr>
        <dsp:cNvPr id="0" name=""/>
        <dsp:cNvSpPr/>
      </dsp:nvSpPr>
      <dsp:spPr>
        <a:xfrm>
          <a:off x="2115244" y="77357"/>
          <a:ext cx="3999111" cy="3199289"/>
        </a:xfrm>
        <a:prstGeom prst="funnel">
          <a:avLst/>
        </a:prstGeom>
        <a:solidFill>
          <a:schemeClr val="lt1">
            <a:hueOff val="0"/>
            <a:satOff val="0"/>
            <a:lumOff val="0"/>
            <a:alpha val="33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744956a14_0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5744956a14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We were talking about 3 things above. We promise also 3 things: 1) Fights, 2) Insane amounts of work, 3) Lots of fun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744956a1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744956a14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5744956a14_0_73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bd08c5431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bd08c5431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5bd08c5431_1_17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bd08c543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bd08c5431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5bd08c5431_1_28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7501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744956a1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744956a14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5744956a14_0_91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744956a1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744956a14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5744956a14_0_46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2146300" y="1694656"/>
            <a:ext cx="97409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206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A206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A206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A206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A206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5643562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 title">
  <p:cSld name="New Section 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838200" y="84772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838200" y="3700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NTR"/>
                <a:ea typeface="NTR"/>
                <a:cs typeface="NTR"/>
                <a:sym typeface="NTR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NTR"/>
                <a:ea typeface="NTR"/>
                <a:cs typeface="NTR"/>
                <a:sym typeface="NTR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NTR"/>
                <a:ea typeface="NTR"/>
                <a:cs typeface="NTR"/>
                <a:sym typeface="NTR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NTR"/>
                <a:ea typeface="NTR"/>
                <a:cs typeface="NTR"/>
                <a:sym typeface="NTR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dt" idx="10"/>
          </p:nvPr>
        </p:nvSpPr>
        <p:spPr>
          <a:xfrm>
            <a:off x="56435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371600" y="679451"/>
            <a:ext cx="1051560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>
            <a:spLocks noGrp="1"/>
          </p:cNvSpPr>
          <p:nvPr>
            <p:ph type="pic" idx="2"/>
          </p:nvPr>
        </p:nvSpPr>
        <p:spPr>
          <a:xfrm>
            <a:off x="1371600" y="1638300"/>
            <a:ext cx="9982200" cy="4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206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TR"/>
                <a:ea typeface="NTR"/>
                <a:cs typeface="NTR"/>
                <a:sym typeface="NTR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dt" idx="10"/>
          </p:nvPr>
        </p:nvSpPr>
        <p:spPr>
          <a:xfrm>
            <a:off x="56435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6137" y="6130925"/>
            <a:ext cx="306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 descr="A picture containing envelope &#10; &#10;Description automatically generated"/>
          <p:cNvPicPr preferRelativeResize="0"/>
          <p:nvPr/>
        </p:nvPicPr>
        <p:blipFill rotWithShape="1">
          <a:blip r:embed="rId4">
            <a:alphaModFix/>
          </a:blip>
          <a:srcRect l="41413" b="43372"/>
          <a:stretch/>
        </p:blipFill>
        <p:spPr>
          <a:xfrm>
            <a:off x="0" y="5087937"/>
            <a:ext cx="1830388" cy="177006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56435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2AAB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6137" y="6130925"/>
            <a:ext cx="3060700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dt" idx="10"/>
          </p:nvPr>
        </p:nvSpPr>
        <p:spPr>
          <a:xfrm>
            <a:off x="56435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6137" y="6130925"/>
            <a:ext cx="306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 descr="A picture containing envelope &#10; 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93812" y="5087937"/>
            <a:ext cx="3124200" cy="312578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56435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  <a:defRPr sz="1400" b="1" i="0" u="none" strike="noStrike" cap="none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dirk.ahlers@ntnu.n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www.ntnu.edu/smartciti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06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/>
        </p:nvSpPr>
        <p:spPr>
          <a:xfrm>
            <a:off x="1792287" y="2924175"/>
            <a:ext cx="8607425" cy="44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C9D2"/>
              </a:buClr>
              <a:buSzPts val="1200"/>
              <a:buFont typeface="Open Sans"/>
              <a:buNone/>
            </a:pPr>
            <a:r>
              <a:rPr lang="en-US" sz="1200" b="0" i="0" u="none" strike="noStrike" cap="none">
                <a:solidFill>
                  <a:srgbClr val="76C9D2"/>
                </a:solidFill>
                <a:latin typeface="Open Sans"/>
                <a:ea typeface="Open Sans"/>
                <a:cs typeface="Open Sans"/>
                <a:sym typeface="Open Sans"/>
              </a:rPr>
              <a:t>Limerick · Trondheim · Alba Iulia · Písek · Sestao · Smolyan · Võru</a:t>
            </a:r>
            <a:endParaRPr/>
          </a:p>
        </p:txBody>
      </p:sp>
      <p:sp>
        <p:nvSpPr>
          <p:cNvPr id="53" name="Google Shape;53;p11"/>
          <p:cNvSpPr txBox="1"/>
          <p:nvPr/>
        </p:nvSpPr>
        <p:spPr>
          <a:xfrm>
            <a:off x="1038225" y="3460750"/>
            <a:ext cx="10115550" cy="960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Smart City Ecosystem enabling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Open Innovation</a:t>
            </a:r>
            <a:endParaRPr sz="3600"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" name="Google Shape;5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037" y="6305550"/>
            <a:ext cx="652462" cy="4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 txBox="1"/>
          <p:nvPr/>
        </p:nvSpPr>
        <p:spPr>
          <a:xfrm>
            <a:off x="1023937" y="6405562"/>
            <a:ext cx="115982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ACC8"/>
              </a:buClr>
              <a:buSzPts val="1200"/>
              <a:buFont typeface="Open Sans"/>
              <a:buNone/>
            </a:pPr>
            <a:r>
              <a:rPr lang="en-US" sz="1200" b="0" i="0" u="none" strike="noStrike" cap="none">
                <a:solidFill>
                  <a:srgbClr val="51ACC8"/>
                </a:solidFill>
                <a:latin typeface="Open Sans"/>
                <a:ea typeface="Open Sans"/>
                <a:cs typeface="Open Sans"/>
                <a:sym typeface="Open Sans"/>
              </a:rPr>
              <a:t>This project has received funding from the European Union’s Horizon 2020 research and innovation programme under grant agreement No 824260.</a:t>
            </a:r>
            <a:endParaRPr/>
          </a:p>
        </p:txBody>
      </p:sp>
      <p:sp>
        <p:nvSpPr>
          <p:cNvPr id="56" name="Google Shape;56;p11"/>
          <p:cNvSpPr txBox="1"/>
          <p:nvPr/>
        </p:nvSpPr>
        <p:spPr>
          <a:xfrm>
            <a:off x="1792287" y="4736869"/>
            <a:ext cx="86073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I4CS 2019 | 25.06.2019</a:t>
            </a:r>
            <a:endParaRPr sz="25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Dirk Ahlers (NTNU) | </a:t>
            </a:r>
            <a:r>
              <a:rPr lang="en-US" sz="25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Leendert</a:t>
            </a:r>
            <a:r>
              <a:rPr lang="en-US" sz="25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Wienhofen</a:t>
            </a:r>
            <a:r>
              <a:rPr lang="en-US" sz="25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(TK) | </a:t>
            </a:r>
            <a:r>
              <a:rPr lang="en-US" sz="25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Sobah</a:t>
            </a:r>
            <a:r>
              <a:rPr lang="en-US" sz="25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Abbas Petersen (NTNU) | Mohsen </a:t>
            </a:r>
            <a:r>
              <a:rPr lang="en-US" sz="25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Anvaari</a:t>
            </a:r>
            <a:r>
              <a:rPr lang="en-US" sz="25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(ITARK)</a:t>
            </a:r>
            <a:endParaRPr sz="25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http://</a:t>
            </a:r>
            <a:r>
              <a:rPr lang="en-US" sz="25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cityxchange.eu</a:t>
            </a:r>
            <a:r>
              <a:rPr lang="en-US" sz="25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endParaRPr dirty="0"/>
          </a:p>
        </p:txBody>
      </p:sp>
      <p:pic>
        <p:nvPicPr>
          <p:cNvPr id="57" name="Google Shape;57;p11" descr="A close up of text on a black background &#10; 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0112" y="568325"/>
            <a:ext cx="2771775" cy="21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0F00F-F618-A14B-AD61-FFDC692B4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2D211-4D16-B64D-8F07-1ED6C91B1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Flexible</a:t>
            </a:r>
            <a:r>
              <a:rPr lang="nb-NO" dirty="0"/>
              <a:t>, </a:t>
            </a:r>
            <a:r>
              <a:rPr lang="nb-NO" dirty="0" err="1"/>
              <a:t>open</a:t>
            </a:r>
            <a:r>
              <a:rPr lang="nb-NO" dirty="0"/>
              <a:t>, </a:t>
            </a:r>
            <a:r>
              <a:rPr lang="nb-NO" dirty="0" err="1"/>
              <a:t>collaborative</a:t>
            </a:r>
            <a:r>
              <a:rPr lang="nb-NO" dirty="0"/>
              <a:t>, </a:t>
            </a:r>
            <a:r>
              <a:rPr lang="nb-NO" dirty="0" err="1"/>
              <a:t>transferable</a:t>
            </a:r>
            <a:r>
              <a:rPr lang="nb-NO" dirty="0"/>
              <a:t>, </a:t>
            </a:r>
            <a:r>
              <a:rPr lang="nb-NO" dirty="0" err="1"/>
              <a:t>replicable</a:t>
            </a:r>
            <a:r>
              <a:rPr lang="nb-NO" dirty="0"/>
              <a:t> smart city </a:t>
            </a:r>
            <a:r>
              <a:rPr lang="nb-NO" dirty="0" err="1"/>
              <a:t>ecosystem</a:t>
            </a:r>
            <a:endParaRPr lang="nb-NO" dirty="0"/>
          </a:p>
          <a:p>
            <a:r>
              <a:rPr lang="nb-NO" dirty="0"/>
              <a:t>Not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municipal</a:t>
            </a:r>
            <a:r>
              <a:rPr lang="nb-NO" dirty="0"/>
              <a:t> system,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open</a:t>
            </a:r>
            <a:r>
              <a:rPr lang="nb-NO" dirty="0"/>
              <a:t> system </a:t>
            </a:r>
            <a:r>
              <a:rPr lang="nb-NO" dirty="0" err="1"/>
              <a:t>approach</a:t>
            </a:r>
            <a:endParaRPr lang="nb-NO" dirty="0"/>
          </a:p>
          <a:p>
            <a:r>
              <a:rPr lang="nb-NO" dirty="0" err="1"/>
              <a:t>Integrating</a:t>
            </a:r>
            <a:r>
              <a:rPr lang="nb-NO" dirty="0"/>
              <a:t> </a:t>
            </a:r>
            <a:r>
              <a:rPr lang="nb-NO" dirty="0" err="1"/>
              <a:t>many</a:t>
            </a:r>
            <a:r>
              <a:rPr lang="nb-NO" dirty="0"/>
              <a:t> partners/</a:t>
            </a:r>
            <a:r>
              <a:rPr lang="nb-NO" dirty="0" err="1"/>
              <a:t>suppliers</a:t>
            </a:r>
            <a:r>
              <a:rPr lang="nb-NO" dirty="0"/>
              <a:t> and systems</a:t>
            </a:r>
          </a:p>
          <a:p>
            <a:pPr lvl="1"/>
            <a:r>
              <a:rPr lang="nb-NO" dirty="0"/>
              <a:t>Handling </a:t>
            </a:r>
            <a:r>
              <a:rPr lang="nb-NO" dirty="0" err="1"/>
              <a:t>complexity</a:t>
            </a:r>
            <a:endParaRPr lang="nb-NO" dirty="0"/>
          </a:p>
          <a:p>
            <a:pPr lvl="1"/>
            <a:r>
              <a:rPr lang="nb-NO" dirty="0" err="1"/>
              <a:t>Working</a:t>
            </a:r>
            <a:r>
              <a:rPr lang="nb-NO" dirty="0"/>
              <a:t> </a:t>
            </a:r>
            <a:r>
              <a:rPr lang="nb-NO" dirty="0" err="1"/>
              <a:t>across</a:t>
            </a:r>
            <a:r>
              <a:rPr lang="nb-NO" dirty="0"/>
              <a:t> silos</a:t>
            </a:r>
          </a:p>
          <a:p>
            <a:r>
              <a:rPr lang="nb-NO" dirty="0" err="1"/>
              <a:t>Boundaries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smart city systems</a:t>
            </a:r>
          </a:p>
          <a:p>
            <a:r>
              <a:rPr lang="nb-NO" dirty="0" err="1"/>
              <a:t>Balancing</a:t>
            </a:r>
            <a:r>
              <a:rPr lang="nb-NO" dirty="0"/>
              <a:t> </a:t>
            </a:r>
            <a:r>
              <a:rPr lang="nb-NO" dirty="0" err="1"/>
              <a:t>technical</a:t>
            </a:r>
            <a:r>
              <a:rPr lang="nb-NO" dirty="0"/>
              <a:t> </a:t>
            </a:r>
            <a:r>
              <a:rPr lang="nb-NO" dirty="0" err="1"/>
              <a:t>needs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societal</a:t>
            </a:r>
            <a:r>
              <a:rPr lang="nb-NO" dirty="0"/>
              <a:t> </a:t>
            </a:r>
            <a:r>
              <a:rPr lang="nb-NO" dirty="0" err="1"/>
              <a:t>benefit</a:t>
            </a:r>
            <a:endParaRPr lang="nb-NO" dirty="0"/>
          </a:p>
          <a:p>
            <a:r>
              <a:rPr lang="nb-NO" dirty="0"/>
              <a:t>City as a lab</a:t>
            </a:r>
          </a:p>
        </p:txBody>
      </p:sp>
      <p:pic>
        <p:nvPicPr>
          <p:cNvPr id="5" name="Google Shape;135;p21">
            <a:extLst>
              <a:ext uri="{FF2B5EF4-FFF2-40B4-BE49-F238E27FC236}">
                <a16:creationId xmlns:a16="http://schemas.microsoft.com/office/drawing/2014/main" id="{83083F3C-9B75-8344-B956-FEF636C2BB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4600" y="18255"/>
            <a:ext cx="2057400" cy="1790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9478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0428-6870-2E48-A379-52B9F5B6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Technical </a:t>
            </a:r>
            <a:r>
              <a:rPr lang="nb-NO" dirty="0" err="1"/>
              <a:t>Objectives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2026B-CF51-E340-B5BD-43B1F8DC4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6300" y="1226568"/>
            <a:ext cx="9740900" cy="4351338"/>
          </a:xfrm>
        </p:spPr>
        <p:txBody>
          <a:bodyPr/>
          <a:lstStyle/>
          <a:p>
            <a:r>
              <a:rPr lang="nb-NO" sz="1800" dirty="0" err="1"/>
              <a:t>development</a:t>
            </a:r>
            <a:r>
              <a:rPr lang="nb-NO" sz="1800" dirty="0"/>
              <a:t> and </a:t>
            </a:r>
            <a:r>
              <a:rPr lang="nb-NO" sz="1800" dirty="0" err="1"/>
              <a:t>deployment</a:t>
            </a:r>
            <a:r>
              <a:rPr lang="nb-NO" sz="1800" dirty="0"/>
              <a:t> </a:t>
            </a:r>
            <a:r>
              <a:rPr lang="nb-NO" sz="1800" dirty="0" err="1"/>
              <a:t>of</a:t>
            </a:r>
            <a:r>
              <a:rPr lang="nb-NO" sz="1800" dirty="0"/>
              <a:t> </a:t>
            </a:r>
            <a:r>
              <a:rPr lang="nb-NO" sz="1800" dirty="0" err="1"/>
              <a:t>PEBs</a:t>
            </a:r>
            <a:r>
              <a:rPr lang="nb-NO" sz="1800" dirty="0"/>
              <a:t>,</a:t>
            </a:r>
          </a:p>
          <a:p>
            <a:r>
              <a:rPr lang="nb-NO" sz="1800" dirty="0" err="1"/>
              <a:t>integration</a:t>
            </a:r>
            <a:r>
              <a:rPr lang="nb-NO" sz="1800" dirty="0"/>
              <a:t> </a:t>
            </a:r>
            <a:r>
              <a:rPr lang="nb-NO" sz="1800" dirty="0" err="1"/>
              <a:t>of</a:t>
            </a:r>
            <a:r>
              <a:rPr lang="nb-NO" sz="1800" dirty="0"/>
              <a:t> </a:t>
            </a:r>
            <a:r>
              <a:rPr lang="nb-NO" sz="1800" dirty="0" err="1"/>
              <a:t>local</a:t>
            </a:r>
            <a:r>
              <a:rPr lang="nb-NO" sz="1800" dirty="0"/>
              <a:t> </a:t>
            </a:r>
            <a:r>
              <a:rPr lang="nb-NO" sz="1800" dirty="0" err="1"/>
              <a:t>distributed</a:t>
            </a:r>
            <a:r>
              <a:rPr lang="nb-NO" sz="1800" dirty="0"/>
              <a:t> </a:t>
            </a:r>
            <a:r>
              <a:rPr lang="nb-NO" sz="1800" dirty="0" err="1"/>
              <a:t>renewable</a:t>
            </a:r>
            <a:r>
              <a:rPr lang="nb-NO" sz="1800" dirty="0"/>
              <a:t> </a:t>
            </a:r>
            <a:r>
              <a:rPr lang="nb-NO" sz="1800" dirty="0" err="1"/>
              <a:t>energy</a:t>
            </a:r>
            <a:r>
              <a:rPr lang="nb-NO" sz="1800" dirty="0"/>
              <a:t> </a:t>
            </a:r>
            <a:r>
              <a:rPr lang="nb-NO" sz="1800" dirty="0" err="1"/>
              <a:t>sources</a:t>
            </a:r>
            <a:r>
              <a:rPr lang="nb-NO" sz="1800" dirty="0"/>
              <a:t>, and </a:t>
            </a:r>
            <a:r>
              <a:rPr lang="nb-NO" sz="1800" dirty="0" err="1"/>
              <a:t>energy</a:t>
            </a:r>
            <a:r>
              <a:rPr lang="nb-NO" sz="1800" dirty="0"/>
              <a:t> </a:t>
            </a:r>
            <a:r>
              <a:rPr lang="nb-NO" sz="1800" dirty="0" err="1"/>
              <a:t>storage</a:t>
            </a:r>
            <a:r>
              <a:rPr lang="nb-NO" sz="1800" dirty="0"/>
              <a:t>;</a:t>
            </a:r>
          </a:p>
          <a:p>
            <a:r>
              <a:rPr lang="nb-NO" sz="1800" dirty="0" err="1"/>
              <a:t>connection</a:t>
            </a:r>
            <a:r>
              <a:rPr lang="nb-NO" sz="1800" dirty="0"/>
              <a:t> </a:t>
            </a:r>
            <a:r>
              <a:rPr lang="nb-NO" sz="1800" dirty="0" err="1"/>
              <a:t>of</a:t>
            </a:r>
            <a:r>
              <a:rPr lang="nb-NO" sz="1800" dirty="0"/>
              <a:t> </a:t>
            </a:r>
            <a:r>
              <a:rPr lang="nb-NO" sz="1800" dirty="0" err="1"/>
              <a:t>buildings</a:t>
            </a:r>
            <a:r>
              <a:rPr lang="nb-NO" sz="1800" dirty="0"/>
              <a:t> and </a:t>
            </a:r>
            <a:r>
              <a:rPr lang="nb-NO" sz="1800" dirty="0" err="1"/>
              <a:t>building</a:t>
            </a:r>
            <a:r>
              <a:rPr lang="nb-NO" sz="1800" dirty="0"/>
              <a:t> systems to </a:t>
            </a:r>
            <a:r>
              <a:rPr lang="nb-NO" sz="1800" dirty="0" err="1"/>
              <a:t>energy</a:t>
            </a:r>
            <a:r>
              <a:rPr lang="nb-NO" sz="1800" dirty="0"/>
              <a:t> </a:t>
            </a:r>
            <a:r>
              <a:rPr lang="nb-NO" sz="1800" dirty="0" err="1"/>
              <a:t>communities</a:t>
            </a:r>
            <a:r>
              <a:rPr lang="nb-NO" sz="1800" dirty="0"/>
              <a:t> and </a:t>
            </a:r>
            <a:r>
              <a:rPr lang="nb-NO" sz="1800" dirty="0" err="1"/>
              <a:t>markets</a:t>
            </a:r>
            <a:r>
              <a:rPr lang="nb-NO" sz="1800" dirty="0"/>
              <a:t>;</a:t>
            </a:r>
          </a:p>
          <a:p>
            <a:r>
              <a:rPr lang="nb-NO" sz="1800" dirty="0" err="1"/>
              <a:t>optimized</a:t>
            </a:r>
            <a:r>
              <a:rPr lang="nb-NO" sz="1800" dirty="0"/>
              <a:t> </a:t>
            </a:r>
            <a:r>
              <a:rPr lang="nb-NO" sz="1800" dirty="0" err="1"/>
              <a:t>energy</a:t>
            </a:r>
            <a:r>
              <a:rPr lang="nb-NO" sz="1800" dirty="0"/>
              <a:t> system </a:t>
            </a:r>
            <a:r>
              <a:rPr lang="nb-NO" sz="1800" dirty="0" err="1"/>
              <a:t>operation</a:t>
            </a:r>
            <a:r>
              <a:rPr lang="nb-NO" sz="1800" dirty="0"/>
              <a:t>;</a:t>
            </a:r>
          </a:p>
          <a:p>
            <a:r>
              <a:rPr lang="nb-NO" sz="1800" dirty="0" err="1"/>
              <a:t>connection</a:t>
            </a:r>
            <a:r>
              <a:rPr lang="nb-NO" sz="1800" dirty="0"/>
              <a:t> to </a:t>
            </a:r>
            <a:r>
              <a:rPr lang="nb-NO" sz="1800" dirty="0" err="1"/>
              <a:t>energy</a:t>
            </a:r>
            <a:r>
              <a:rPr lang="nb-NO" sz="1800" dirty="0"/>
              <a:t> and </a:t>
            </a:r>
            <a:r>
              <a:rPr lang="nb-NO" sz="1800" dirty="0" err="1"/>
              <a:t>district</a:t>
            </a:r>
            <a:r>
              <a:rPr lang="nb-NO" sz="1800" dirty="0"/>
              <a:t> </a:t>
            </a:r>
            <a:r>
              <a:rPr lang="nb-NO" sz="1800" dirty="0" err="1"/>
              <a:t>heating</a:t>
            </a:r>
            <a:r>
              <a:rPr lang="nb-NO" sz="1800" dirty="0"/>
              <a:t> systems;</a:t>
            </a:r>
          </a:p>
          <a:p>
            <a:r>
              <a:rPr lang="nb-NO" sz="1800" dirty="0"/>
              <a:t>smart </a:t>
            </a:r>
            <a:r>
              <a:rPr lang="nb-NO" sz="1800" dirty="0" err="1"/>
              <a:t>metering</a:t>
            </a:r>
            <a:r>
              <a:rPr lang="nb-NO" sz="1800" dirty="0"/>
              <a:t>;</a:t>
            </a:r>
          </a:p>
          <a:p>
            <a:r>
              <a:rPr lang="nb-NO" sz="1800" dirty="0" err="1"/>
              <a:t>integration</a:t>
            </a:r>
            <a:r>
              <a:rPr lang="nb-NO" sz="1800" dirty="0"/>
              <a:t> </a:t>
            </a:r>
            <a:r>
              <a:rPr lang="nb-NO" sz="1800" dirty="0" err="1"/>
              <a:t>of</a:t>
            </a:r>
            <a:r>
              <a:rPr lang="nb-NO" sz="1800" dirty="0"/>
              <a:t> </a:t>
            </a:r>
            <a:r>
              <a:rPr lang="nb-NO" sz="1800" dirty="0" err="1"/>
              <a:t>electric</a:t>
            </a:r>
            <a:r>
              <a:rPr lang="nb-NO" sz="1800" dirty="0"/>
              <a:t> </a:t>
            </a:r>
            <a:r>
              <a:rPr lang="nb-NO" sz="1800" dirty="0" err="1"/>
              <a:t>vehicles</a:t>
            </a:r>
            <a:r>
              <a:rPr lang="nb-NO" sz="1800" dirty="0"/>
              <a:t>;</a:t>
            </a:r>
          </a:p>
          <a:p>
            <a:r>
              <a:rPr lang="nb-NO" sz="1800" dirty="0" err="1"/>
              <a:t>better</a:t>
            </a:r>
            <a:r>
              <a:rPr lang="nb-NO" sz="1800" dirty="0"/>
              <a:t> </a:t>
            </a:r>
            <a:r>
              <a:rPr lang="nb-NO" sz="1800" dirty="0" err="1"/>
              <a:t>mobility</a:t>
            </a:r>
            <a:r>
              <a:rPr lang="nb-NO" sz="1800" dirty="0"/>
              <a:t> </a:t>
            </a:r>
            <a:r>
              <a:rPr lang="nb-NO" sz="1800" dirty="0" err="1"/>
              <a:t>solutions</a:t>
            </a:r>
            <a:r>
              <a:rPr lang="nb-NO" sz="1800" dirty="0"/>
              <a:t> by </a:t>
            </a:r>
            <a:r>
              <a:rPr lang="nb-NO" sz="1800" dirty="0" err="1"/>
              <a:t>offering</a:t>
            </a:r>
            <a:r>
              <a:rPr lang="nb-NO" sz="1800" dirty="0"/>
              <a:t> </a:t>
            </a:r>
            <a:r>
              <a:rPr lang="nb-NO" sz="1800" dirty="0" err="1"/>
              <a:t>eMaaS</a:t>
            </a:r>
            <a:r>
              <a:rPr lang="nb-NO" sz="1800" dirty="0"/>
              <a:t>;</a:t>
            </a:r>
          </a:p>
          <a:p>
            <a:r>
              <a:rPr lang="nb-NO" sz="1800" dirty="0" err="1"/>
              <a:t>integrated</a:t>
            </a:r>
            <a:r>
              <a:rPr lang="nb-NO" sz="1800" dirty="0"/>
              <a:t> planning and design;</a:t>
            </a:r>
          </a:p>
          <a:p>
            <a:r>
              <a:rPr lang="nb-NO" sz="1800" dirty="0"/>
              <a:t>digital </a:t>
            </a:r>
            <a:r>
              <a:rPr lang="nb-NO" sz="1800" dirty="0" err="1"/>
              <a:t>platforms</a:t>
            </a:r>
            <a:r>
              <a:rPr lang="nb-NO" sz="1800" dirty="0"/>
              <a:t> for </a:t>
            </a:r>
            <a:r>
              <a:rPr lang="nb-NO" sz="1800" dirty="0" err="1"/>
              <a:t>community</a:t>
            </a:r>
            <a:r>
              <a:rPr lang="nb-NO" sz="1800" dirty="0"/>
              <a:t> and stakeholder </a:t>
            </a:r>
            <a:r>
              <a:rPr lang="nb-NO" sz="1800" dirty="0" err="1"/>
              <a:t>engagement</a:t>
            </a:r>
            <a:r>
              <a:rPr lang="nb-NO" sz="1800" dirty="0"/>
              <a:t>;</a:t>
            </a:r>
          </a:p>
          <a:p>
            <a:r>
              <a:rPr lang="nb-NO" sz="1800" dirty="0" err="1"/>
              <a:t>integration</a:t>
            </a:r>
            <a:r>
              <a:rPr lang="nb-NO" sz="1800" dirty="0"/>
              <a:t> </a:t>
            </a:r>
            <a:r>
              <a:rPr lang="nb-NO" sz="1800" dirty="0" err="1"/>
              <a:t>with</a:t>
            </a:r>
            <a:r>
              <a:rPr lang="nb-NO" sz="1800" dirty="0"/>
              <a:t> city systems;</a:t>
            </a:r>
          </a:p>
          <a:p>
            <a:r>
              <a:rPr lang="nb-NO" sz="1800" dirty="0" err="1"/>
              <a:t>open</a:t>
            </a:r>
            <a:r>
              <a:rPr lang="nb-NO" sz="1800" dirty="0"/>
              <a:t> </a:t>
            </a:r>
            <a:r>
              <a:rPr lang="nb-NO" sz="1800" dirty="0" err="1"/>
              <a:t>innovation</a:t>
            </a:r>
            <a:r>
              <a:rPr lang="nb-NO" sz="1800" dirty="0"/>
              <a:t> </a:t>
            </a:r>
            <a:r>
              <a:rPr lang="nb-NO" sz="1800" dirty="0" err="1"/>
              <a:t>supported</a:t>
            </a:r>
            <a:r>
              <a:rPr lang="nb-NO" sz="1800" dirty="0"/>
              <a:t> by </a:t>
            </a:r>
            <a:r>
              <a:rPr lang="nb-NO" sz="1800" dirty="0" err="1"/>
              <a:t>open</a:t>
            </a:r>
            <a:r>
              <a:rPr lang="nb-NO" sz="1800" dirty="0"/>
              <a:t> data, </a:t>
            </a:r>
            <a:r>
              <a:rPr lang="nb-NO" sz="1800" dirty="0" err="1"/>
              <a:t>hackathons</a:t>
            </a:r>
            <a:r>
              <a:rPr lang="nb-NO" sz="1800" dirty="0"/>
              <a:t>, </a:t>
            </a:r>
            <a:r>
              <a:rPr lang="nb-NO" sz="1800" dirty="0" err="1"/>
              <a:t>prototyping</a:t>
            </a:r>
            <a:r>
              <a:rPr lang="nb-NO" sz="1800" dirty="0"/>
              <a:t>, etc.;</a:t>
            </a:r>
          </a:p>
          <a:p>
            <a:r>
              <a:rPr lang="nb-NO" sz="1800" dirty="0" err="1"/>
              <a:t>monitoring</a:t>
            </a:r>
            <a:r>
              <a:rPr lang="nb-NO" sz="1800" dirty="0"/>
              <a:t> and </a:t>
            </a:r>
            <a:r>
              <a:rPr lang="nb-NO" sz="1800" dirty="0" err="1"/>
              <a:t>evaluation</a:t>
            </a:r>
            <a:r>
              <a:rPr lang="nb-NO" sz="1800" dirty="0"/>
              <a:t> </a:t>
            </a:r>
            <a:r>
              <a:rPr lang="nb-NO" sz="1800" dirty="0" err="1"/>
              <a:t>of</a:t>
            </a:r>
            <a:r>
              <a:rPr lang="nb-NO" sz="1800" dirty="0"/>
              <a:t> </a:t>
            </a:r>
            <a:r>
              <a:rPr lang="nb-NO" sz="1800" dirty="0" err="1"/>
              <a:t>the</a:t>
            </a:r>
            <a:r>
              <a:rPr lang="nb-NO" sz="1800" dirty="0"/>
              <a:t> </a:t>
            </a:r>
            <a:r>
              <a:rPr lang="nb-NO" sz="1800" dirty="0" err="1"/>
              <a:t>project</a:t>
            </a:r>
            <a:r>
              <a:rPr lang="nb-NO" sz="1800" dirty="0"/>
              <a:t> </a:t>
            </a:r>
            <a:r>
              <a:rPr lang="nb-NO" sz="1800" dirty="0" err="1"/>
              <a:t>through</a:t>
            </a:r>
            <a:r>
              <a:rPr lang="nb-NO" sz="1800" dirty="0"/>
              <a:t> KPI data </a:t>
            </a:r>
            <a:r>
              <a:rPr lang="nb-NO" sz="1800" dirty="0" err="1"/>
              <a:t>processing</a:t>
            </a:r>
            <a:r>
              <a:rPr lang="nb-NO" sz="1800" dirty="0"/>
              <a:t> and </a:t>
            </a:r>
            <a:r>
              <a:rPr lang="nb-NO" sz="1800" dirty="0" err="1"/>
              <a:t>analysis</a:t>
            </a:r>
            <a:r>
              <a:rPr lang="nb-NO" sz="1800" dirty="0"/>
              <a:t>;</a:t>
            </a:r>
          </a:p>
        </p:txBody>
      </p:sp>
      <p:pic>
        <p:nvPicPr>
          <p:cNvPr id="5" name="Google Shape;135;p21">
            <a:extLst>
              <a:ext uri="{FF2B5EF4-FFF2-40B4-BE49-F238E27FC236}">
                <a16:creationId xmlns:a16="http://schemas.microsoft.com/office/drawing/2014/main" id="{B970978E-CDF2-F04F-AE4C-1653530857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4600" y="18255"/>
            <a:ext cx="2057400" cy="1790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829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Innovation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1612900" y="1694656"/>
            <a:ext cx="97410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Co-creation and open innovation as a main principle 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Citizen Participation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Outreach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Open Data and Systems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“Open by Default”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Building the project on transparency and openness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Inter- and extra-project collaboration and learning</a:t>
            </a: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Open Research Data Pilot and Open Access</a:t>
            </a:r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7126" y="4253756"/>
            <a:ext cx="822762" cy="28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4">
            <a:alphaModFix/>
          </a:blip>
          <a:srcRect b="19948"/>
          <a:stretch/>
        </p:blipFill>
        <p:spPr>
          <a:xfrm>
            <a:off x="11116843" y="5362569"/>
            <a:ext cx="822762" cy="28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9059" y="1689238"/>
            <a:ext cx="10922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21070" y="2843070"/>
            <a:ext cx="1028700" cy="10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287201" y="4600230"/>
            <a:ext cx="451338" cy="705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B3969-C004-F347-A73E-A518F319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Quadruple</a:t>
            </a:r>
            <a:r>
              <a:rPr lang="nb-NO" dirty="0"/>
              <a:t> </a:t>
            </a:r>
            <a:r>
              <a:rPr lang="nb-NO" dirty="0" err="1"/>
              <a:t>Helix</a:t>
            </a:r>
            <a:r>
              <a:rPr lang="nb-NO" dirty="0"/>
              <a:t> </a:t>
            </a:r>
            <a:r>
              <a:rPr lang="nb-NO" dirty="0" err="1"/>
              <a:t>Innovation</a:t>
            </a:r>
            <a:r>
              <a:rPr lang="nb-NO" dirty="0"/>
              <a:t>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E20C6-8B6E-DF44-BF6B-78E555941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6300" y="1466050"/>
            <a:ext cx="5604329" cy="4351338"/>
          </a:xfrm>
        </p:spPr>
        <p:txBody>
          <a:bodyPr/>
          <a:lstStyle/>
          <a:p>
            <a:r>
              <a:rPr lang="nb-NO" sz="2400" dirty="0"/>
              <a:t>Method used in </a:t>
            </a:r>
            <a:r>
              <a:rPr lang="nb-NO" sz="2400" dirty="0" err="1"/>
              <a:t>Innovation</a:t>
            </a:r>
            <a:r>
              <a:rPr lang="nb-NO" sz="2400" dirty="0"/>
              <a:t>, Urban Planning/Development, Citizen </a:t>
            </a:r>
            <a:r>
              <a:rPr lang="nb-NO" sz="2400" dirty="0" err="1"/>
              <a:t>engagement</a:t>
            </a:r>
            <a:endParaRPr lang="nb-NO" sz="2400" dirty="0"/>
          </a:p>
          <a:p>
            <a:r>
              <a:rPr lang="nb-NO" sz="2400" dirty="0"/>
              <a:t>Co-</a:t>
            </a:r>
            <a:r>
              <a:rPr lang="nb-NO" sz="2400" dirty="0" err="1"/>
              <a:t>Creation</a:t>
            </a:r>
            <a:r>
              <a:rPr lang="nb-NO" sz="2400" dirty="0"/>
              <a:t> and Open </a:t>
            </a:r>
            <a:r>
              <a:rPr lang="nb-NO" sz="2400" dirty="0" err="1"/>
              <a:t>Innovation</a:t>
            </a:r>
            <a:endParaRPr lang="nb-NO" sz="2400" dirty="0"/>
          </a:p>
          <a:p>
            <a:r>
              <a:rPr lang="nb-NO" sz="2400" dirty="0" err="1"/>
              <a:t>Involvement</a:t>
            </a:r>
            <a:r>
              <a:rPr lang="nb-NO" sz="2400" dirty="0"/>
              <a:t> and </a:t>
            </a:r>
            <a:r>
              <a:rPr lang="nb-NO" sz="2400" dirty="0" err="1"/>
              <a:t>collaboration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relevant </a:t>
            </a:r>
            <a:r>
              <a:rPr lang="nb-NO" sz="2400" dirty="0" err="1"/>
              <a:t>actors</a:t>
            </a:r>
            <a:endParaRPr lang="nb-NO" sz="2400" dirty="0"/>
          </a:p>
          <a:p>
            <a:r>
              <a:rPr lang="nb-NO" sz="2400" dirty="0" err="1"/>
              <a:t>Structural</a:t>
            </a:r>
            <a:r>
              <a:rPr lang="nb-NO" sz="2400" dirty="0"/>
              <a:t> </a:t>
            </a:r>
            <a:r>
              <a:rPr lang="nb-NO" sz="2400" dirty="0" err="1"/>
              <a:t>changes</a:t>
            </a:r>
            <a:r>
              <a:rPr lang="nb-NO" sz="2400" dirty="0"/>
              <a:t> </a:t>
            </a:r>
            <a:r>
              <a:rPr lang="nb-NO" sz="2400" dirty="0" err="1"/>
              <a:t>beyond</a:t>
            </a:r>
            <a:r>
              <a:rPr lang="nb-NO" sz="2400" dirty="0"/>
              <a:t> </a:t>
            </a:r>
            <a:r>
              <a:rPr lang="nb-NO" sz="2400" dirty="0" err="1"/>
              <a:t>any</a:t>
            </a:r>
            <a:r>
              <a:rPr lang="nb-NO" sz="2400" dirty="0"/>
              <a:t> </a:t>
            </a:r>
            <a:r>
              <a:rPr lang="nb-NO" sz="2400" dirty="0" err="1"/>
              <a:t>one</a:t>
            </a:r>
            <a:r>
              <a:rPr lang="nb-NO" sz="2400" dirty="0"/>
              <a:t> segment</a:t>
            </a:r>
          </a:p>
          <a:p>
            <a:r>
              <a:rPr lang="nb-NO" sz="2400" dirty="0"/>
              <a:t>Smart city </a:t>
            </a:r>
            <a:r>
              <a:rPr lang="nb-NO" sz="2400" dirty="0" err="1"/>
              <a:t>means</a:t>
            </a:r>
            <a:r>
              <a:rPr lang="nb-NO" sz="2400" dirty="0"/>
              <a:t> </a:t>
            </a:r>
            <a:r>
              <a:rPr lang="nb-NO" sz="2400" dirty="0" err="1"/>
              <a:t>involvement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all stakeholders in urban </a:t>
            </a:r>
            <a:r>
              <a:rPr lang="nb-NO" sz="2400" dirty="0" err="1"/>
              <a:t>innovation</a:t>
            </a:r>
            <a:r>
              <a:rPr lang="nb-NO" sz="2400" dirty="0"/>
              <a:t>, </a:t>
            </a:r>
            <a:r>
              <a:rPr lang="nb-NO" sz="2400" dirty="0" err="1"/>
              <a:t>knowledge</a:t>
            </a:r>
            <a:r>
              <a:rPr lang="nb-NO" sz="2400" dirty="0"/>
              <a:t> </a:t>
            </a:r>
            <a:r>
              <a:rPr lang="nb-NO" sz="2400" dirty="0" err="1"/>
              <a:t>sharing</a:t>
            </a:r>
            <a:r>
              <a:rPr lang="nb-NO" sz="2400" dirty="0"/>
              <a:t>, </a:t>
            </a:r>
            <a:r>
              <a:rPr lang="nb-NO" sz="2400" dirty="0" err="1"/>
              <a:t>collaboration</a:t>
            </a:r>
            <a:endParaRPr lang="nb-NO" sz="24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91DDD6B-EAAF-F043-A740-66471C8553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7204019"/>
              </p:ext>
            </p:extLst>
          </p:nvPr>
        </p:nvGraphicFramePr>
        <p:xfrm>
          <a:off x="7860960" y="1796668"/>
          <a:ext cx="4026240" cy="3742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394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ECAC-91C7-AA42-A321-2350EB3B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Actors</a:t>
            </a:r>
            <a:r>
              <a:rPr lang="nb-NO" dirty="0"/>
              <a:t> and </a:t>
            </a:r>
            <a:r>
              <a:rPr lang="nb-NO" dirty="0" err="1"/>
              <a:t>context</a:t>
            </a:r>
            <a:r>
              <a:rPr lang="nb-NO" dirty="0"/>
              <a:t> </a:t>
            </a:r>
            <a:r>
              <a:rPr lang="nb-NO" dirty="0" err="1"/>
              <a:t>boundaries</a:t>
            </a:r>
            <a:endParaRPr lang="nb-N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F5B4FF-42CE-3647-9E8B-28E5D9B0B04F}"/>
              </a:ext>
            </a:extLst>
          </p:cNvPr>
          <p:cNvSpPr/>
          <p:nvPr/>
        </p:nvSpPr>
        <p:spPr>
          <a:xfrm>
            <a:off x="4861560" y="2194560"/>
            <a:ext cx="2468880" cy="2468880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t" anchorCtr="0">
            <a:noAutofit/>
          </a:bodyPr>
          <a:lstStyle/>
          <a:p>
            <a:pPr algn="ctr"/>
            <a:r>
              <a:rPr lang="nb-NO" sz="2800" dirty="0"/>
              <a:t>Smart City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E4751EB-B4D5-B948-A849-F018500ABA81}"/>
              </a:ext>
            </a:extLst>
          </p:cNvPr>
          <p:cNvSpPr/>
          <p:nvPr/>
        </p:nvSpPr>
        <p:spPr>
          <a:xfrm>
            <a:off x="4139517" y="3849903"/>
            <a:ext cx="1154794" cy="1154794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/>
            <a:r>
              <a:rPr lang="nb-NO" dirty="0"/>
              <a:t>Company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CA8F8D-8EF8-2D40-BB12-6C562B552E12}"/>
              </a:ext>
            </a:extLst>
          </p:cNvPr>
          <p:cNvSpPr/>
          <p:nvPr/>
        </p:nvSpPr>
        <p:spPr>
          <a:xfrm>
            <a:off x="4543430" y="2888934"/>
            <a:ext cx="1154794" cy="1154794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/>
            <a:r>
              <a:rPr lang="nb-NO" dirty="0"/>
              <a:t>Company 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BCA6D4-01C5-7546-9205-8190D2CB8E23}"/>
              </a:ext>
            </a:extLst>
          </p:cNvPr>
          <p:cNvSpPr/>
          <p:nvPr/>
        </p:nvSpPr>
        <p:spPr>
          <a:xfrm>
            <a:off x="4138712" y="1769990"/>
            <a:ext cx="1154794" cy="1154794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/>
            <a:r>
              <a:rPr lang="nb-NO" dirty="0"/>
              <a:t>Company 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65AAC4-14EF-2444-8D8E-366F17997EC3}"/>
              </a:ext>
            </a:extLst>
          </p:cNvPr>
          <p:cNvSpPr/>
          <p:nvPr/>
        </p:nvSpPr>
        <p:spPr>
          <a:xfrm>
            <a:off x="5123467" y="1275906"/>
            <a:ext cx="1154794" cy="1154794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/>
            <a:r>
              <a:rPr lang="nb-NO" dirty="0"/>
              <a:t>Company ...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EC034F-7618-D547-B070-7C6B2BB33E12}"/>
              </a:ext>
            </a:extLst>
          </p:cNvPr>
          <p:cNvSpPr/>
          <p:nvPr/>
        </p:nvSpPr>
        <p:spPr>
          <a:xfrm>
            <a:off x="5974717" y="1606172"/>
            <a:ext cx="1154794" cy="1154794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/>
            <a:r>
              <a:rPr lang="nb-NO" dirty="0"/>
              <a:t>Company 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22DBCB-DB6F-0645-9511-BED90489976D}"/>
              </a:ext>
            </a:extLst>
          </p:cNvPr>
          <p:cNvSpPr/>
          <p:nvPr/>
        </p:nvSpPr>
        <p:spPr>
          <a:xfrm>
            <a:off x="4716914" y="3035699"/>
            <a:ext cx="2758172" cy="2758172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/>
            <a:r>
              <a:rPr lang="nb-NO" sz="2800" dirty="0" err="1"/>
              <a:t>Municipality</a:t>
            </a:r>
            <a:endParaRPr lang="nb-NO" sz="28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42EFEC-2627-0441-8F3D-AB07A954C99D}"/>
              </a:ext>
            </a:extLst>
          </p:cNvPr>
          <p:cNvSpPr/>
          <p:nvPr/>
        </p:nvSpPr>
        <p:spPr>
          <a:xfrm>
            <a:off x="6886631" y="3110442"/>
            <a:ext cx="1154794" cy="1154794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/>
            <a:r>
              <a:rPr lang="nb-NO" dirty="0"/>
              <a:t>National </a:t>
            </a:r>
            <a:r>
              <a:rPr lang="nb-NO" dirty="0" err="1"/>
              <a:t>Actors</a:t>
            </a:r>
            <a:endParaRPr lang="nb-NO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770DE8-AB7D-2B48-A6E2-A22D86A27CDC}"/>
              </a:ext>
            </a:extLst>
          </p:cNvPr>
          <p:cNvSpPr/>
          <p:nvPr/>
        </p:nvSpPr>
        <p:spPr>
          <a:xfrm>
            <a:off x="4543430" y="5004697"/>
            <a:ext cx="1154794" cy="1154794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/>
            <a:r>
              <a:rPr lang="nb-NO" dirty="0"/>
              <a:t>City </a:t>
            </a:r>
            <a:r>
              <a:rPr lang="nb-NO" dirty="0" err="1"/>
              <a:t>networks</a:t>
            </a:r>
            <a:endParaRPr lang="nb-NO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51D36C-8648-454B-AC21-CA6D7C744C34}"/>
              </a:ext>
            </a:extLst>
          </p:cNvPr>
          <p:cNvSpPr/>
          <p:nvPr/>
        </p:nvSpPr>
        <p:spPr>
          <a:xfrm>
            <a:off x="6952610" y="2242480"/>
            <a:ext cx="1154794" cy="1154794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/>
            <a:r>
              <a:rPr lang="nb-NO" dirty="0"/>
              <a:t>European </a:t>
            </a:r>
            <a:r>
              <a:rPr lang="nb-NO" dirty="0" err="1"/>
              <a:t>Actors</a:t>
            </a:r>
            <a:endParaRPr lang="nb-NO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E1A88C-3777-CE4C-AF80-3D711172D553}"/>
              </a:ext>
            </a:extLst>
          </p:cNvPr>
          <p:cNvSpPr/>
          <p:nvPr/>
        </p:nvSpPr>
        <p:spPr>
          <a:xfrm>
            <a:off x="3540093" y="2777279"/>
            <a:ext cx="1154794" cy="1154794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/>
            <a:r>
              <a:rPr lang="nb-NO" dirty="0"/>
              <a:t>Company 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04BAD33-8D7A-3645-B5A4-6E764F91670D}"/>
              </a:ext>
            </a:extLst>
          </p:cNvPr>
          <p:cNvSpPr/>
          <p:nvPr/>
        </p:nvSpPr>
        <p:spPr>
          <a:xfrm>
            <a:off x="6359148" y="4034476"/>
            <a:ext cx="1870450" cy="1870450"/>
          </a:xfrm>
          <a:prstGeom prst="ellipse">
            <a:avLst/>
          </a:prstGeom>
          <a:solidFill>
            <a:srgbClr val="0090FB">
              <a:alpha val="40000"/>
            </a:srgbClr>
          </a:soli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algn="ctr"/>
            <a:r>
              <a:rPr lang="nb-NO" sz="2800" dirty="0"/>
              <a:t>Citizens</a:t>
            </a:r>
          </a:p>
        </p:txBody>
      </p:sp>
    </p:spTree>
    <p:extLst>
      <p:ext uri="{BB962C8B-B14F-4D97-AF65-F5344CB8AC3E}">
        <p14:creationId xmlns:p14="http://schemas.microsoft.com/office/powerpoint/2010/main" val="388884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0107-B131-5244-BBF6-CFE10A03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If Enterprises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cities</a:t>
            </a:r>
            <a:r>
              <a:rPr lang="nb-NO" dirty="0"/>
              <a:t>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A8700-9C5F-6243-8D2C-BD2A61E0A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9827" y="1237456"/>
            <a:ext cx="6760029" cy="787287"/>
          </a:xfrm>
        </p:spPr>
        <p:txBody>
          <a:bodyPr/>
          <a:lstStyle/>
          <a:p>
            <a:pPr marL="50800" indent="0">
              <a:buNone/>
            </a:pPr>
            <a:r>
              <a:rPr lang="nb-NO" dirty="0"/>
              <a:t>If </a:t>
            </a:r>
            <a:r>
              <a:rPr lang="nb-NO" dirty="0" err="1"/>
              <a:t>cities</a:t>
            </a:r>
            <a:r>
              <a:rPr lang="nb-NO" dirty="0"/>
              <a:t> </a:t>
            </a:r>
            <a:r>
              <a:rPr lang="nb-NO" dirty="0" err="1"/>
              <a:t>were</a:t>
            </a:r>
            <a:r>
              <a:rPr lang="nb-NO" dirty="0"/>
              <a:t> </a:t>
            </a:r>
            <a:r>
              <a:rPr lang="nb-NO" dirty="0" err="1"/>
              <a:t>enterprises</a:t>
            </a:r>
            <a:r>
              <a:rPr lang="nb-NO" dirty="0"/>
              <a:t>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2C4052-6B7D-0142-9282-7F2A3363D0FA}"/>
              </a:ext>
            </a:extLst>
          </p:cNvPr>
          <p:cNvSpPr/>
          <p:nvPr/>
        </p:nvSpPr>
        <p:spPr>
          <a:xfrm>
            <a:off x="5611467" y="3078405"/>
            <a:ext cx="2003291" cy="183456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sz="1800" dirty="0"/>
              <a:t>Portfolio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998D10-42F5-334A-AAAF-D0B29ACB0702}"/>
              </a:ext>
            </a:extLst>
          </p:cNvPr>
          <p:cNvSpPr/>
          <p:nvPr/>
        </p:nvSpPr>
        <p:spPr>
          <a:xfrm>
            <a:off x="7992000" y="3078405"/>
            <a:ext cx="2016000" cy="183456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sz="1800" dirty="0"/>
              <a:t>Enterprise 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A9E6AB-02C8-6C47-83E3-70A17A8E5AC8}"/>
              </a:ext>
            </a:extLst>
          </p:cNvPr>
          <p:cNvSpPr/>
          <p:nvPr/>
        </p:nvSpPr>
        <p:spPr>
          <a:xfrm>
            <a:off x="3175298" y="3078405"/>
            <a:ext cx="2035600" cy="183456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sz="1800" dirty="0"/>
              <a:t>System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790EDB-90D6-044C-AC63-FE6BFCC9A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82" r="12548"/>
          <a:stretch/>
        </p:blipFill>
        <p:spPr>
          <a:xfrm>
            <a:off x="5606801" y="2274627"/>
            <a:ext cx="2003291" cy="2011842"/>
          </a:xfrm>
          <a:prstGeom prst="ellipse">
            <a:avLst/>
          </a:prstGeom>
          <a:ln w="28575" cmpd="sng">
            <a:solidFill>
              <a:srgbClr val="4F81BD"/>
            </a:solidFill>
            <a:miter lim="800000"/>
            <a:headEnd/>
            <a:tailEnd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7A41B0-7E27-1B4D-9CCC-290B00EF3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74" r="8936"/>
          <a:stretch/>
        </p:blipFill>
        <p:spPr>
          <a:xfrm>
            <a:off x="3191395" y="2274627"/>
            <a:ext cx="2012643" cy="2011842"/>
          </a:xfrm>
          <a:prstGeom prst="ellipse">
            <a:avLst/>
          </a:prstGeom>
          <a:ln w="28575" cmpd="sng">
            <a:solidFill>
              <a:srgbClr val="4F81BD"/>
            </a:solidFill>
            <a:miter lim="800000"/>
            <a:headEnd/>
            <a:tailEnd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70D771-E21E-574B-968C-CC94B960AA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65" b="23890"/>
          <a:stretch/>
        </p:blipFill>
        <p:spPr>
          <a:xfrm>
            <a:off x="8005995" y="2232645"/>
            <a:ext cx="2008862" cy="2029976"/>
          </a:xfrm>
          <a:prstGeom prst="ellipse">
            <a:avLst/>
          </a:prstGeom>
          <a:ln w="28575" cmpd="sng">
            <a:solidFill>
              <a:srgbClr val="4F81BD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70268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8539-F170-9347-AC3F-49236D8FF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Smart City Evolution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382E86AC-297A-0C48-B7C3-AFC8074ABA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8995498"/>
              </p:ext>
            </p:extLst>
          </p:nvPr>
        </p:nvGraphicFramePr>
        <p:xfrm>
          <a:off x="3494316" y="1097323"/>
          <a:ext cx="8229600" cy="4570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69FE005-0366-FD42-9E90-C37A38AD0F5C}"/>
              </a:ext>
            </a:extLst>
          </p:cNvPr>
          <p:cNvSpPr txBox="1"/>
          <p:nvPr/>
        </p:nvSpPr>
        <p:spPr>
          <a:xfrm>
            <a:off x="4909459" y="6312401"/>
            <a:ext cx="727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[adapted from ITU-T, Setting the framework for an ICT architecture of a smart sustainable city (SSC-0345), 2015]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F50135-2456-9C4B-A095-2E5AAC1D732C}"/>
              </a:ext>
            </a:extLst>
          </p:cNvPr>
          <p:cNvSpPr/>
          <p:nvPr/>
        </p:nvSpPr>
        <p:spPr>
          <a:xfrm>
            <a:off x="9202904" y="3158057"/>
            <a:ext cx="2816016" cy="1426357"/>
          </a:xfrm>
          <a:prstGeom prst="rect">
            <a:avLst/>
          </a:prstGeom>
          <a:ln w="127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/>
              <a:t>Architecture Evolution and Adaptation, Development and Maintenance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EF1D3-4EA2-F541-8743-4DCF73E65DE7}"/>
              </a:ext>
            </a:extLst>
          </p:cNvPr>
          <p:cNvSpPr/>
          <p:nvPr/>
        </p:nvSpPr>
        <p:spPr>
          <a:xfrm>
            <a:off x="3180317" y="3158057"/>
            <a:ext cx="2816016" cy="1426357"/>
          </a:xfrm>
          <a:prstGeom prst="rect">
            <a:avLst/>
          </a:prstGeom>
          <a:ln w="127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/>
              <a:t>Urban Renewal, City Development, City Redevelopment, Urban Innovation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882F46-487D-ED48-8254-F1B0E5FF526A}"/>
              </a:ext>
            </a:extLst>
          </p:cNvPr>
          <p:cNvSpPr/>
          <p:nvPr/>
        </p:nvSpPr>
        <p:spPr>
          <a:xfrm>
            <a:off x="6226397" y="5511006"/>
            <a:ext cx="2816016" cy="748228"/>
          </a:xfrm>
          <a:prstGeom prst="rect">
            <a:avLst/>
          </a:prstGeom>
          <a:ln w="127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/>
              <a:t>Smart City Co-Evolution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167E88-4E34-B646-8E0B-4A0C00B8766D}"/>
              </a:ext>
            </a:extLst>
          </p:cNvPr>
          <p:cNvSpPr txBox="1"/>
          <p:nvPr/>
        </p:nvSpPr>
        <p:spPr>
          <a:xfrm>
            <a:off x="3180317" y="2790587"/>
            <a:ext cx="281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F731E-1168-5949-BB17-7D6E55889A96}"/>
              </a:ext>
            </a:extLst>
          </p:cNvPr>
          <p:cNvSpPr txBox="1"/>
          <p:nvPr/>
        </p:nvSpPr>
        <p:spPr>
          <a:xfrm>
            <a:off x="9202904" y="2790587"/>
            <a:ext cx="281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ICT/EA</a:t>
            </a:r>
          </a:p>
        </p:txBody>
      </p:sp>
    </p:spTree>
    <p:extLst>
      <p:ext uri="{BB962C8B-B14F-4D97-AF65-F5344CB8AC3E}">
        <p14:creationId xmlns:p14="http://schemas.microsoft.com/office/powerpoint/2010/main" val="660529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838200" y="847725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"/>
              <a:buNone/>
            </a:pPr>
            <a:r>
              <a:rPr lang="en-US" dirty="0"/>
              <a:t>Initial Results</a:t>
            </a:r>
            <a:endParaRPr dirty="0"/>
          </a:p>
        </p:txBody>
      </p:sp>
      <p:sp>
        <p:nvSpPr>
          <p:cNvPr id="193" name="Google Shape;193;p26"/>
          <p:cNvSpPr txBox="1">
            <a:spLocks noGrp="1"/>
          </p:cNvSpPr>
          <p:nvPr>
            <p:ph type="body" idx="1"/>
          </p:nvPr>
        </p:nvSpPr>
        <p:spPr>
          <a:xfrm>
            <a:off x="838200" y="3700462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1E889-DDF9-414D-A8F3-58E5ABB4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Enterprise Architecture </a:t>
            </a:r>
            <a:r>
              <a:rPr lang="nb-NO" dirty="0" err="1"/>
              <a:t>use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0F3EB-6944-6047-9891-F69436297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With </a:t>
            </a:r>
            <a:r>
              <a:rPr lang="nb-NO" dirty="0" err="1"/>
              <a:t>adaptations</a:t>
            </a:r>
            <a:r>
              <a:rPr lang="nb-NO" dirty="0"/>
              <a:t>, EA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fit</a:t>
            </a:r>
            <a:r>
              <a:rPr lang="nb-NO" dirty="0"/>
              <a:t> Smart City </a:t>
            </a:r>
            <a:r>
              <a:rPr lang="nb-NO" dirty="0" err="1"/>
              <a:t>ecosystems</a:t>
            </a:r>
            <a:endParaRPr lang="nb-NO" dirty="0"/>
          </a:p>
          <a:p>
            <a:r>
              <a:rPr lang="nb-NO" dirty="0"/>
              <a:t>EA as</a:t>
            </a:r>
          </a:p>
          <a:p>
            <a:pPr lvl="1"/>
            <a:r>
              <a:rPr lang="nb-NO" dirty="0" err="1"/>
              <a:t>Decision</a:t>
            </a:r>
            <a:r>
              <a:rPr lang="nb-NO" dirty="0"/>
              <a:t>-support and </a:t>
            </a:r>
            <a:r>
              <a:rPr lang="nb-NO" dirty="0" err="1"/>
              <a:t>portfolio</a:t>
            </a:r>
            <a:r>
              <a:rPr lang="nb-NO" dirty="0"/>
              <a:t> management (and </a:t>
            </a:r>
            <a:r>
              <a:rPr lang="nb-NO" dirty="0" err="1"/>
              <a:t>documentation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Joint </a:t>
            </a:r>
            <a:r>
              <a:rPr lang="nb-NO" dirty="0" err="1"/>
              <a:t>understanding</a:t>
            </a:r>
            <a:endParaRPr lang="nb-NO" dirty="0"/>
          </a:p>
          <a:p>
            <a:pPr lvl="1"/>
            <a:r>
              <a:rPr lang="nb-NO" dirty="0"/>
              <a:t>Integration and </a:t>
            </a:r>
            <a:r>
              <a:rPr lang="nb-NO" dirty="0" err="1"/>
              <a:t>interoperability</a:t>
            </a:r>
            <a:endParaRPr lang="nb-NO" dirty="0"/>
          </a:p>
          <a:p>
            <a:pPr lvl="1"/>
            <a:r>
              <a:rPr lang="nb-NO" dirty="0" err="1"/>
              <a:t>Quality</a:t>
            </a:r>
            <a:r>
              <a:rPr lang="nb-NO" dirty="0"/>
              <a:t> </a:t>
            </a:r>
            <a:r>
              <a:rPr lang="nb-NO" dirty="0" err="1"/>
              <a:t>assurance</a:t>
            </a:r>
            <a:endParaRPr lang="nb-NO" dirty="0"/>
          </a:p>
          <a:p>
            <a:pPr lvl="1"/>
            <a:r>
              <a:rPr lang="nb-NO" dirty="0" err="1"/>
              <a:t>Communication</a:t>
            </a:r>
            <a:r>
              <a:rPr lang="nb-NO" dirty="0"/>
              <a:t> and </a:t>
            </a:r>
            <a:r>
              <a:rPr lang="nb-NO" dirty="0" err="1"/>
              <a:t>replicability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80281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3FCED00-64FF-7747-B308-212775224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8158" y="0"/>
            <a:ext cx="13250158" cy="7449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14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F2EC2-C1B7-554A-94C8-B9186A5A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Principles</a:t>
            </a:r>
            <a:r>
              <a:rPr lang="nb-NO" dirty="0"/>
              <a:t> and Guidelines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9D886-21DE-374B-BDB5-F70DB7C2C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6300" y="1574910"/>
            <a:ext cx="9740900" cy="4351338"/>
          </a:xfrm>
        </p:spPr>
        <p:txBody>
          <a:bodyPr/>
          <a:lstStyle/>
          <a:p>
            <a:r>
              <a:rPr lang="nb-NO" sz="2400" dirty="0" err="1"/>
              <a:t>Loose</a:t>
            </a:r>
            <a:r>
              <a:rPr lang="nb-NO" sz="2400" dirty="0"/>
              <a:t> </a:t>
            </a:r>
            <a:r>
              <a:rPr lang="nb-NO" sz="2400" dirty="0" err="1"/>
              <a:t>coupling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components</a:t>
            </a:r>
            <a:r>
              <a:rPr lang="nb-NO" sz="2400" dirty="0"/>
              <a:t>, </a:t>
            </a:r>
            <a:r>
              <a:rPr lang="nb-NO" sz="2400" dirty="0" err="1"/>
              <a:t>distributed</a:t>
            </a:r>
            <a:r>
              <a:rPr lang="nb-NO" sz="2400" dirty="0"/>
              <a:t> service-</a:t>
            </a:r>
            <a:r>
              <a:rPr lang="nb-NO" sz="2400" dirty="0" err="1"/>
              <a:t>oriented</a:t>
            </a:r>
            <a:r>
              <a:rPr lang="nb-NO" sz="2400" dirty="0"/>
              <a:t> </a:t>
            </a:r>
            <a:r>
              <a:rPr lang="nb-NO" sz="2400" dirty="0" err="1"/>
              <a:t>architecture</a:t>
            </a:r>
            <a:r>
              <a:rPr lang="nb-NO" sz="2400" dirty="0"/>
              <a:t>, </a:t>
            </a:r>
            <a:r>
              <a:rPr lang="nb-NO" sz="2400" dirty="0" err="1"/>
              <a:t>no</a:t>
            </a:r>
            <a:r>
              <a:rPr lang="nb-NO" sz="2400" dirty="0"/>
              <a:t> </a:t>
            </a:r>
            <a:r>
              <a:rPr lang="nb-NO" sz="2400" dirty="0" err="1"/>
              <a:t>central</a:t>
            </a:r>
            <a:r>
              <a:rPr lang="nb-NO" sz="2400" dirty="0"/>
              <a:t> </a:t>
            </a:r>
            <a:r>
              <a:rPr lang="nb-NO" sz="2400" dirty="0" err="1"/>
              <a:t>platforms</a:t>
            </a:r>
            <a:endParaRPr lang="nb-NO" sz="2400" dirty="0"/>
          </a:p>
          <a:p>
            <a:r>
              <a:rPr lang="nb-NO" sz="2400" dirty="0"/>
              <a:t>EA </a:t>
            </a:r>
            <a:r>
              <a:rPr lang="nb-NO" sz="2400" dirty="0" err="1"/>
              <a:t>view</a:t>
            </a:r>
            <a:r>
              <a:rPr lang="nb-NO" sz="2400" dirty="0"/>
              <a:t> to </a:t>
            </a:r>
            <a:r>
              <a:rPr lang="nb-NO" sz="2400" dirty="0" err="1"/>
              <a:t>include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whole</a:t>
            </a:r>
            <a:r>
              <a:rPr lang="nb-NO" sz="2400" dirty="0"/>
              <a:t> city </a:t>
            </a:r>
            <a:r>
              <a:rPr lang="nb-NO" sz="2400" dirty="0" err="1"/>
              <a:t>context</a:t>
            </a:r>
            <a:endParaRPr lang="nb-NO" sz="2400" dirty="0"/>
          </a:p>
          <a:p>
            <a:r>
              <a:rPr lang="nb-NO" sz="2400" dirty="0" err="1"/>
              <a:t>Interoperability</a:t>
            </a:r>
            <a:r>
              <a:rPr lang="nb-NO" sz="2400" dirty="0"/>
              <a:t> </a:t>
            </a:r>
            <a:r>
              <a:rPr lang="nb-NO" sz="2400" dirty="0" err="1"/>
              <a:t>through</a:t>
            </a:r>
            <a:r>
              <a:rPr lang="nb-NO" sz="2400" dirty="0"/>
              <a:t> </a:t>
            </a:r>
            <a:r>
              <a:rPr lang="nb-NO" sz="2400" dirty="0" err="1"/>
              <a:t>open</a:t>
            </a:r>
            <a:r>
              <a:rPr lang="nb-NO" sz="2400" dirty="0"/>
              <a:t> standards</a:t>
            </a:r>
          </a:p>
          <a:p>
            <a:r>
              <a:rPr lang="nb-NO" sz="2400" dirty="0" err="1"/>
              <a:t>Replicability</a:t>
            </a:r>
            <a:r>
              <a:rPr lang="nb-NO" sz="2400" dirty="0"/>
              <a:t> </a:t>
            </a:r>
          </a:p>
          <a:p>
            <a:r>
              <a:rPr lang="nb-NO" sz="2400" dirty="0"/>
              <a:t>Data </a:t>
            </a:r>
            <a:r>
              <a:rPr lang="nb-NO" sz="2400" dirty="0" err="1"/>
              <a:t>governance</a:t>
            </a:r>
            <a:endParaRPr lang="nb-NO" sz="2400" dirty="0"/>
          </a:p>
          <a:p>
            <a:r>
              <a:rPr lang="nb-NO" sz="2400" dirty="0"/>
              <a:t>Open by </a:t>
            </a:r>
            <a:r>
              <a:rPr lang="nb-NO" sz="2400" dirty="0" err="1"/>
              <a:t>default</a:t>
            </a:r>
            <a:r>
              <a:rPr lang="nb-NO" sz="2400" dirty="0"/>
              <a:t>, </a:t>
            </a:r>
            <a:r>
              <a:rPr lang="nb-NO" sz="2400" dirty="0" err="1"/>
              <a:t>open</a:t>
            </a:r>
            <a:r>
              <a:rPr lang="nb-NO" sz="2400" dirty="0"/>
              <a:t> data, </a:t>
            </a:r>
            <a:r>
              <a:rPr lang="nb-NO" sz="2400" dirty="0" err="1"/>
              <a:t>open</a:t>
            </a:r>
            <a:r>
              <a:rPr lang="nb-NO" sz="2400" dirty="0"/>
              <a:t> </a:t>
            </a:r>
            <a:r>
              <a:rPr lang="nb-NO" sz="2400" dirty="0" err="1"/>
              <a:t>innovation</a:t>
            </a:r>
            <a:r>
              <a:rPr lang="nb-NO" sz="2400" dirty="0"/>
              <a:t>, </a:t>
            </a:r>
            <a:r>
              <a:rPr lang="nb-NO" sz="2400" dirty="0" err="1"/>
              <a:t>citizen</a:t>
            </a:r>
            <a:r>
              <a:rPr lang="nb-NO" sz="2400" dirty="0"/>
              <a:t> </a:t>
            </a:r>
            <a:r>
              <a:rPr lang="nb-NO" sz="2400" dirty="0" err="1"/>
              <a:t>engagement</a:t>
            </a:r>
            <a:endParaRPr lang="nb-NO" sz="2400" dirty="0"/>
          </a:p>
          <a:p>
            <a:r>
              <a:rPr lang="nb-NO" sz="2400" dirty="0" err="1"/>
              <a:t>Opening</a:t>
            </a:r>
            <a:r>
              <a:rPr lang="nb-NO" sz="2400" dirty="0"/>
              <a:t> up and </a:t>
            </a:r>
            <a:r>
              <a:rPr lang="nb-NO" sz="2400" dirty="0" err="1"/>
              <a:t>connecting</a:t>
            </a:r>
            <a:r>
              <a:rPr lang="nb-NO" sz="2400" dirty="0"/>
              <a:t> silos</a:t>
            </a:r>
          </a:p>
          <a:p>
            <a:r>
              <a:rPr lang="nb-NO" sz="2400" dirty="0" err="1"/>
              <a:t>Reuse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existing</a:t>
            </a:r>
            <a:r>
              <a:rPr lang="nb-NO" sz="2400" dirty="0"/>
              <a:t> </a:t>
            </a:r>
            <a:r>
              <a:rPr lang="nb-NO" sz="2400" dirty="0" err="1"/>
              <a:t>knowledge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3701415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1159-8CF6-6C44-A5EE-9B790B44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3600" dirty="0"/>
              <a:t>Espresso Smart </a:t>
            </a:r>
            <a:r>
              <a:rPr lang="nb-NO" sz="3600" dirty="0" err="1"/>
              <a:t>Cities</a:t>
            </a:r>
            <a:r>
              <a:rPr lang="nb-NO" sz="3600" dirty="0"/>
              <a:t> Reference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DB4A4-43E7-9340-9340-583FC48A2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55" y="1019678"/>
            <a:ext cx="7278948" cy="5123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6AE88-5B35-704F-95A0-F3118B954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827"/>
          <a:stretch/>
        </p:blipFill>
        <p:spPr>
          <a:xfrm>
            <a:off x="9596789" y="5787154"/>
            <a:ext cx="2380075" cy="7115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77F382-21C9-A947-8782-34D1197573AB}"/>
              </a:ext>
            </a:extLst>
          </p:cNvPr>
          <p:cNvSpPr txBox="1"/>
          <p:nvPr/>
        </p:nvSpPr>
        <p:spPr>
          <a:xfrm>
            <a:off x="6004801" y="6498715"/>
            <a:ext cx="6026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[Espresso: D4.2.1 Smart City reference architecture report, 2016]</a:t>
            </a:r>
          </a:p>
        </p:txBody>
      </p:sp>
    </p:spTree>
    <p:extLst>
      <p:ext uri="{BB962C8B-B14F-4D97-AF65-F5344CB8AC3E}">
        <p14:creationId xmlns:p14="http://schemas.microsoft.com/office/powerpoint/2010/main" val="1585824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6E9D-A0A9-7E47-994D-752D1F69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4000" dirty="0"/>
              <a:t>+CityxChange </a:t>
            </a:r>
            <a:r>
              <a:rPr lang="nb-NO" sz="4000" dirty="0" err="1"/>
              <a:t>ecosystem</a:t>
            </a:r>
            <a:r>
              <a:rPr lang="nb-NO" sz="4000" dirty="0"/>
              <a:t> </a:t>
            </a:r>
            <a:r>
              <a:rPr lang="nb-NO" sz="4000" dirty="0" err="1"/>
              <a:t>concept</a:t>
            </a:r>
            <a:endParaRPr lang="nb-NO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65801-6925-254B-89B0-F9CAC429B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65676"/>
            <a:ext cx="10134600" cy="57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10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DA21-D4A1-BE46-B33F-842767A3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Conclusions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404F9-D206-2D40-AA00-4B3A5345A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6300" y="1825288"/>
            <a:ext cx="9740900" cy="4351338"/>
          </a:xfrm>
        </p:spPr>
        <p:txBody>
          <a:bodyPr/>
          <a:lstStyle/>
          <a:p>
            <a:r>
              <a:rPr lang="nb-NO" dirty="0"/>
              <a:t>Open </a:t>
            </a:r>
            <a:r>
              <a:rPr lang="nb-NO" dirty="0" err="1"/>
              <a:t>Innovation</a:t>
            </a:r>
            <a:r>
              <a:rPr lang="nb-NO" dirty="0"/>
              <a:t> </a:t>
            </a:r>
            <a:r>
              <a:rPr lang="nb-NO" dirty="0" err="1"/>
              <a:t>needs</a:t>
            </a:r>
            <a:r>
              <a:rPr lang="nb-NO" dirty="0"/>
              <a:t> </a:t>
            </a:r>
            <a:r>
              <a:rPr lang="nb-NO" dirty="0" err="1"/>
              <a:t>open</a:t>
            </a:r>
            <a:r>
              <a:rPr lang="nb-NO" dirty="0"/>
              <a:t> systems and data</a:t>
            </a:r>
          </a:p>
          <a:p>
            <a:r>
              <a:rPr lang="nb-NO" dirty="0" err="1"/>
              <a:t>Openness</a:t>
            </a:r>
            <a:r>
              <a:rPr lang="nb-NO" dirty="0"/>
              <a:t>, </a:t>
            </a:r>
            <a:r>
              <a:rPr lang="nb-NO" dirty="0" err="1"/>
              <a:t>interoperability</a:t>
            </a:r>
            <a:r>
              <a:rPr lang="nb-NO" dirty="0"/>
              <a:t>, </a:t>
            </a:r>
            <a:r>
              <a:rPr lang="nb-NO" dirty="0" err="1"/>
              <a:t>replicability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main</a:t>
            </a:r>
            <a:r>
              <a:rPr lang="nb-NO" dirty="0"/>
              <a:t> </a:t>
            </a:r>
            <a:r>
              <a:rPr lang="nb-NO" dirty="0" err="1"/>
              <a:t>concerns</a:t>
            </a:r>
            <a:endParaRPr lang="nb-NO" dirty="0"/>
          </a:p>
          <a:p>
            <a:r>
              <a:rPr lang="nb-NO" dirty="0"/>
              <a:t>Challenge to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right </a:t>
            </a:r>
            <a:r>
              <a:rPr lang="nb-NO" dirty="0" err="1"/>
              <a:t>abstraction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r>
              <a:rPr lang="nb-NO" dirty="0"/>
              <a:t>Different </a:t>
            </a:r>
            <a:r>
              <a:rPr lang="nb-NO" dirty="0" err="1"/>
              <a:t>views</a:t>
            </a:r>
            <a:r>
              <a:rPr lang="nb-NO" dirty="0"/>
              <a:t> </a:t>
            </a:r>
            <a:r>
              <a:rPr lang="nb-NO" dirty="0" err="1"/>
              <a:t>necessary</a:t>
            </a:r>
            <a:endParaRPr lang="nb-NO" dirty="0"/>
          </a:p>
          <a:p>
            <a:r>
              <a:rPr lang="nb-NO" dirty="0"/>
              <a:t>Showcase </a:t>
            </a:r>
            <a:r>
              <a:rPr lang="nb-NO" dirty="0" err="1"/>
              <a:t>benefits</a:t>
            </a:r>
            <a:r>
              <a:rPr lang="nb-NO" dirty="0"/>
              <a:t> and </a:t>
            </a:r>
            <a:r>
              <a:rPr lang="nb-NO" dirty="0" err="1"/>
              <a:t>get</a:t>
            </a:r>
            <a:r>
              <a:rPr lang="nb-NO" dirty="0"/>
              <a:t> buy-in for all partners</a:t>
            </a:r>
          </a:p>
          <a:p>
            <a:r>
              <a:rPr lang="nb-NO" dirty="0"/>
              <a:t>City-driven </a:t>
            </a:r>
            <a:r>
              <a:rPr lang="nb-NO" dirty="0" err="1"/>
              <a:t>innovation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24AC5-E019-E541-8D81-FCBC556BC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692" y="136525"/>
            <a:ext cx="3163308" cy="17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49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/>
        </p:nvSpPr>
        <p:spPr>
          <a:xfrm>
            <a:off x="1792287" y="1229461"/>
            <a:ext cx="8607425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0000"/>
              <a:buFont typeface="Open Sans"/>
              <a:buNone/>
            </a:pPr>
            <a:r>
              <a:rPr lang="en-US" sz="4800" b="1" dirty="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Q&amp;A</a:t>
            </a:r>
            <a:endParaRPr sz="4800" dirty="0"/>
          </a:p>
        </p:txBody>
      </p:sp>
      <p:sp>
        <p:nvSpPr>
          <p:cNvPr id="239" name="Google Shape;239;p31"/>
          <p:cNvSpPr txBox="1"/>
          <p:nvPr/>
        </p:nvSpPr>
        <p:spPr>
          <a:xfrm>
            <a:off x="1709737" y="2226656"/>
            <a:ext cx="87726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Dirk Ahlers</a:t>
            </a:r>
            <a:endParaRPr sz="2200" dirty="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dirk.ahlers@ntnu.no</a:t>
            </a:r>
            <a:endParaRPr sz="2200" dirty="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buClr>
                <a:schemeClr val="dk1"/>
              </a:buClr>
              <a:buSzPts val="1100"/>
            </a:pPr>
            <a:r>
              <a:rPr lang="nb-NO" sz="2200" dirty="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https://www.ntnu.edu/smartcities</a:t>
            </a:r>
            <a:endParaRPr lang="nb-NO" sz="2200" dirty="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buClr>
                <a:schemeClr val="dk1"/>
              </a:buClr>
              <a:buSzPts val="1100"/>
            </a:pPr>
            <a:endParaRPr lang="nb-NO" sz="2200" dirty="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buClr>
                <a:schemeClr val="dk1"/>
              </a:buClr>
              <a:buSzPts val="1100"/>
            </a:pPr>
            <a:r>
              <a:rPr lang="nb-NO" sz="2200" dirty="0" err="1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Leendert</a:t>
            </a:r>
            <a:r>
              <a:rPr lang="nb-NO" sz="2200" dirty="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nb-NO" sz="2200" dirty="0" err="1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Wienhofen</a:t>
            </a:r>
            <a:r>
              <a:rPr lang="nb-NO" sz="2200" dirty="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nb-NO" sz="2200" dirty="0" err="1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Sobah</a:t>
            </a:r>
            <a:r>
              <a:rPr lang="nb-NO" sz="2200" dirty="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 Abbas Petersen,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nb-NO" sz="2200" dirty="0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Mohsen </a:t>
            </a:r>
            <a:r>
              <a:rPr lang="nb-NO" sz="2200" dirty="0" err="1">
                <a:solidFill>
                  <a:srgbClr val="0A206F"/>
                </a:solidFill>
                <a:latin typeface="Open Sans"/>
                <a:ea typeface="Open Sans"/>
                <a:cs typeface="Open Sans"/>
                <a:sym typeface="Open Sans"/>
              </a:rPr>
              <a:t>Anvaari</a:t>
            </a:r>
            <a:endParaRPr lang="nb-NO" sz="2200" dirty="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buClr>
                <a:schemeClr val="dk1"/>
              </a:buClr>
              <a:buSzPts val="1100"/>
            </a:pPr>
            <a:endParaRPr lang="nb-NO" sz="2200" dirty="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2200"/>
              <a:buFont typeface="Open Sans"/>
              <a:buNone/>
            </a:pPr>
            <a:endParaRPr sz="2200" dirty="0">
              <a:solidFill>
                <a:srgbClr val="0A20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4343400" y="4884966"/>
            <a:ext cx="3505200" cy="126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2AAB"/>
              </a:buClr>
              <a:buSzPts val="2000"/>
              <a:buFont typeface="Open Sans"/>
              <a:buNone/>
            </a:pPr>
            <a:r>
              <a:rPr lang="en-US" sz="2000" b="1" i="0" u="none" strike="noStrike" cap="none" dirty="0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Twitter</a:t>
            </a:r>
            <a:r>
              <a:rPr lang="en-US" sz="2000" b="0" i="0" u="none" strike="noStrike" cap="none" dirty="0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 @</a:t>
            </a:r>
            <a:r>
              <a:rPr lang="en-US" sz="2000" b="0" i="0" u="none" strike="noStrike" cap="none" dirty="0" err="1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plusCities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2AAB"/>
              </a:buClr>
              <a:buSzPts val="2000"/>
              <a:buFont typeface="Open Sans"/>
              <a:buNone/>
            </a:pPr>
            <a:r>
              <a:rPr lang="en-US" sz="2000" b="1" i="0" u="none" strike="noStrike" cap="none" dirty="0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Website: </a:t>
            </a:r>
            <a:r>
              <a:rPr lang="en-US" sz="2000" b="0" i="0" u="none" strike="noStrike" cap="none" dirty="0" err="1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cityxchange.eu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2AAB"/>
              </a:buClr>
              <a:buSzPts val="2000"/>
              <a:buFont typeface="Open Sans"/>
              <a:buNone/>
            </a:pPr>
            <a:r>
              <a:rPr lang="en-US" sz="2000" b="1" i="0" u="none" strike="noStrike" cap="none" dirty="0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Mail: </a:t>
            </a:r>
            <a:r>
              <a:rPr lang="en-US" sz="2000" b="0" i="0" u="none" strike="noStrike" cap="none" dirty="0" err="1">
                <a:solidFill>
                  <a:srgbClr val="B02AAB"/>
                </a:solidFill>
                <a:latin typeface="Open Sans"/>
                <a:ea typeface="Open Sans"/>
                <a:cs typeface="Open Sans"/>
                <a:sym typeface="Open Sans"/>
              </a:rPr>
              <a:t>info@cityxchange.eu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F11A2B-0F2F-A442-B145-41B61F33B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089" y="1733550"/>
            <a:ext cx="2887532" cy="4147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766EEE2-9827-D042-AE95-99FEC23A5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459" y="6515035"/>
            <a:ext cx="779006" cy="27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48F332-5A1E-5D42-AE96-08D305128AE0}"/>
              </a:ext>
            </a:extLst>
          </p:cNvPr>
          <p:cNvSpPr txBox="1"/>
          <p:nvPr/>
        </p:nvSpPr>
        <p:spPr>
          <a:xfrm>
            <a:off x="7848599" y="6450240"/>
            <a:ext cx="4343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Published</a:t>
            </a:r>
            <a:r>
              <a:rPr lang="nb-NO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under CC-BY4.0 Creative </a:t>
            </a:r>
            <a:r>
              <a:rPr lang="nb-NO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Commons</a:t>
            </a:r>
            <a:r>
              <a:rPr lang="nb-NO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Attribution</a:t>
            </a:r>
            <a:r>
              <a:rPr lang="nb-NO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nb-NO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except</a:t>
            </a:r>
            <a:r>
              <a:rPr lang="nb-NO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</a:t>
            </a:r>
            <a:r>
              <a:rPr lang="nb-NO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otherwise</a:t>
            </a:r>
            <a:r>
              <a:rPr lang="nb-NO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b-NO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noted</a:t>
            </a:r>
            <a:r>
              <a:rPr lang="nb-NO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nb-NO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</a:t>
            </a:r>
            <a:r>
              <a:rPr lang="nb-NO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://</a:t>
            </a:r>
            <a:r>
              <a:rPr lang="nb-NO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creativecommons.org</a:t>
            </a:r>
            <a:r>
              <a:rPr lang="nb-NO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nb-NO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licenses</a:t>
            </a:r>
            <a:r>
              <a:rPr lang="nb-NO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/by/4.0/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CF4576-BA08-8A47-99C4-E190DBF3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980" y="-20319"/>
            <a:ext cx="12230618" cy="68783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67516D-7D46-4A4E-A35A-64AFBB49D816}"/>
              </a:ext>
            </a:extLst>
          </p:cNvPr>
          <p:cNvSpPr/>
          <p:nvPr/>
        </p:nvSpPr>
        <p:spPr>
          <a:xfrm>
            <a:off x="1637375" y="11580"/>
            <a:ext cx="10554626" cy="684486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54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A7696-F30F-A647-AA31-CB5A749A9AE8}"/>
              </a:ext>
            </a:extLst>
          </p:cNvPr>
          <p:cNvSpPr txBox="1"/>
          <p:nvPr/>
        </p:nvSpPr>
        <p:spPr>
          <a:xfrm>
            <a:off x="4299859" y="6593231"/>
            <a:ext cx="7823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[http://trondheim2030.no/2015/11/09/ny-tredimensjonal-modell-av-trondheim-gjor-det-enklere-a-planlegge-framtidas-by/]</a:t>
            </a:r>
          </a:p>
        </p:txBody>
      </p:sp>
    </p:spTree>
    <p:extLst>
      <p:ext uri="{BB962C8B-B14F-4D97-AF65-F5344CB8AC3E}">
        <p14:creationId xmlns:p14="http://schemas.microsoft.com/office/powerpoint/2010/main" val="267115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838200" y="847725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"/>
              <a:buNone/>
            </a:pPr>
            <a:r>
              <a:rPr lang="en-US" dirty="0"/>
              <a:t>Background</a:t>
            </a:r>
            <a:endParaRPr dirty="0"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838200" y="3700462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2061" y="1044400"/>
            <a:ext cx="5994677" cy="521637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1371600" y="230483"/>
            <a:ext cx="105156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/>
              <a:t>City-Driven System Transition towards</a:t>
            </a:r>
            <a:br>
              <a:rPr lang="en-US" sz="3000" dirty="0"/>
            </a:br>
            <a:r>
              <a:rPr lang="en-US" sz="3000" dirty="0"/>
              <a:t>Positive Energy Blocks</a:t>
            </a:r>
            <a:endParaRPr sz="3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Consortium</a:t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100" y="1272550"/>
            <a:ext cx="10559926" cy="45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Projects: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Technology</a:t>
            </a:r>
            <a:endParaRPr sz="3300"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A206F"/>
              </a:buClr>
              <a:buSzPts val="1400"/>
              <a:buFont typeface="Open Sans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738" y="1247901"/>
            <a:ext cx="3130913" cy="532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8425" y="2057500"/>
            <a:ext cx="3083625" cy="14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675" y="3617750"/>
            <a:ext cx="4144801" cy="15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01876" y="131300"/>
            <a:ext cx="2945726" cy="256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1371600" y="527051"/>
            <a:ext cx="10515600" cy="7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Projects: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Community Engagement and Scaling</a:t>
            </a:r>
            <a:endParaRPr sz="3300"/>
          </a:p>
        </p:txBody>
      </p:sp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01876" y="131300"/>
            <a:ext cx="2945726" cy="256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063" y="2032825"/>
            <a:ext cx="3025975" cy="36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0425" y="3220763"/>
            <a:ext cx="3071700" cy="13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1825" y="3293550"/>
            <a:ext cx="3025975" cy="1568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838200" y="847725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838200" y="3700462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2385328"/>
      </p:ext>
    </p:extLst>
  </p:cSld>
  <p:clrMapOvr>
    <a:masterClrMapping/>
  </p:clrMapOvr>
</p:sld>
</file>

<file path=ppt/theme/theme1.xml><?xml version="1.0" encoding="utf-8"?>
<a:theme xmlns:a="http://schemas.openxmlformats.org/drawingml/2006/main" name="1_CxC Whi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xC Whi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xC Pin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CxC Whi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721</Words>
  <Application>Microsoft Macintosh PowerPoint</Application>
  <PresentationFormat>Widescreen</PresentationFormat>
  <Paragraphs>138</Paragraphs>
  <Slides>24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NTR</vt:lpstr>
      <vt:lpstr>Calibri</vt:lpstr>
      <vt:lpstr>Arial</vt:lpstr>
      <vt:lpstr>Open Sans</vt:lpstr>
      <vt:lpstr>1_CxC White</vt:lpstr>
      <vt:lpstr>CxC White</vt:lpstr>
      <vt:lpstr>1_CxC Pink</vt:lpstr>
      <vt:lpstr>4_CxC White</vt:lpstr>
      <vt:lpstr>PowerPoint Presentation</vt:lpstr>
      <vt:lpstr>PowerPoint Presentation</vt:lpstr>
      <vt:lpstr>PowerPoint Presentation</vt:lpstr>
      <vt:lpstr>Background</vt:lpstr>
      <vt:lpstr>City-Driven System Transition towards Positive Energy Blocks</vt:lpstr>
      <vt:lpstr>Consortium</vt:lpstr>
      <vt:lpstr>Demo Projects: Technology</vt:lpstr>
      <vt:lpstr>Demo Projects: Community Engagement and Scaling</vt:lpstr>
      <vt:lpstr>Approach</vt:lpstr>
      <vt:lpstr>Challenge</vt:lpstr>
      <vt:lpstr>Technical Objectives</vt:lpstr>
      <vt:lpstr>Open Innovation</vt:lpstr>
      <vt:lpstr>Quadruple Helix Innovation Model</vt:lpstr>
      <vt:lpstr>PowerPoint Presentation</vt:lpstr>
      <vt:lpstr>Actors and context boundaries</vt:lpstr>
      <vt:lpstr>If Enterprises were cities...</vt:lpstr>
      <vt:lpstr>Smart City Evolution</vt:lpstr>
      <vt:lpstr>Initial Results</vt:lpstr>
      <vt:lpstr>Enterprise Architecture use</vt:lpstr>
      <vt:lpstr>Principles and Guidelines</vt:lpstr>
      <vt:lpstr>Espresso Smart Cities Reference Architecture</vt:lpstr>
      <vt:lpstr>+CityxChange ecosystem concept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Dirk Ahlers</cp:lastModifiedBy>
  <cp:revision>23</cp:revision>
  <dcterms:modified xsi:type="dcterms:W3CDTF">2019-11-07T21:04:47Z</dcterms:modified>
</cp:coreProperties>
</file>